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281" r:id="rId4"/>
    <p:sldId id="259" r:id="rId5"/>
    <p:sldId id="260" r:id="rId6"/>
    <p:sldId id="265"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0958513" cy="7315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93"/>
    <p:restoredTop sz="84016"/>
  </p:normalViewPr>
  <p:slideViewPr>
    <p:cSldViewPr snapToGrid="0" snapToObjects="1">
      <p:cViewPr varScale="1">
        <p:scale>
          <a:sx n="117" d="100"/>
          <a:sy n="117" d="100"/>
        </p:scale>
        <p:origin x="5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6A0358-85BA-C840-82E1-636E62C2D791}" type="datetimeFigureOut">
              <a:rPr kumimoji="1" lang="ja-JP" altLang="en-US" smtClean="0"/>
              <a:t>2018/12/19</a:t>
            </a:fld>
            <a:endParaRPr kumimoji="1" lang="ja-JP" altLang="en-US"/>
          </a:p>
        </p:txBody>
      </p:sp>
      <p:sp>
        <p:nvSpPr>
          <p:cNvPr id="4" name="スライド イメージ プレースホルダー 3"/>
          <p:cNvSpPr>
            <a:spLocks noGrp="1" noRot="1" noChangeAspect="1"/>
          </p:cNvSpPr>
          <p:nvPr>
            <p:ph type="sldImg" idx="2"/>
          </p:nvPr>
        </p:nvSpPr>
        <p:spPr>
          <a:xfrm>
            <a:off x="1117600" y="1143000"/>
            <a:ext cx="4622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63047-550D-5F45-9AAF-ABA21296C821}" type="slidenum">
              <a:rPr kumimoji="1" lang="ja-JP" altLang="en-US" smtClean="0"/>
              <a:t>‹#›</a:t>
            </a:fld>
            <a:endParaRPr kumimoji="1" lang="ja-JP" altLang="en-US"/>
          </a:p>
        </p:txBody>
      </p:sp>
    </p:spTree>
    <p:extLst>
      <p:ext uri="{BB962C8B-B14F-4D97-AF65-F5344CB8AC3E}">
        <p14:creationId xmlns:p14="http://schemas.microsoft.com/office/powerpoint/2010/main" val="29011922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i="1" kern="1200" dirty="0" err="1">
                <a:solidFill>
                  <a:schemeClr val="tx1"/>
                </a:solidFill>
                <a:effectLst/>
                <a:latin typeface="+mn-lt"/>
                <a:ea typeface="+mn-ea"/>
                <a:cs typeface="+mn-cs"/>
              </a:rPr>
              <a:t>Phippy</a:t>
            </a:r>
            <a:r>
              <a:rPr kumimoji="1" lang="en" altLang="ja-JP" sz="1200" i="1" kern="1200" dirty="0">
                <a:solidFill>
                  <a:schemeClr val="tx1"/>
                </a:solidFill>
                <a:effectLst/>
                <a:latin typeface="+mn-lt"/>
                <a:ea typeface="+mn-ea"/>
                <a:cs typeface="+mn-cs"/>
              </a:rPr>
              <a:t>, Captain </a:t>
            </a:r>
            <a:r>
              <a:rPr kumimoji="1" lang="en" altLang="ja-JP" sz="1200" i="1" kern="1200" dirty="0" err="1">
                <a:solidFill>
                  <a:schemeClr val="tx1"/>
                </a:solidFill>
                <a:effectLst/>
                <a:latin typeface="+mn-lt"/>
                <a:ea typeface="+mn-ea"/>
                <a:cs typeface="+mn-cs"/>
              </a:rPr>
              <a:t>Kube</a:t>
            </a:r>
            <a:r>
              <a:rPr kumimoji="1" lang="en" altLang="ja-JP" sz="1200" i="1" kern="1200" dirty="0">
                <a:solidFill>
                  <a:schemeClr val="tx1"/>
                </a:solidFill>
                <a:effectLst/>
                <a:latin typeface="+mn-lt"/>
                <a:ea typeface="+mn-ea"/>
                <a:cs typeface="+mn-cs"/>
              </a:rPr>
              <a:t>, and The Children’s Illustrated Guide to Kubernetes are copyright The Linux Foundation, on behalf of the Cloud Native \i0Computing Foundation. They are licensed under Creative Commons Attribution 4.0 International (CC-BY-4.0). See \i0phippy.io\i0.\i0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i="0" kern="1200">
                <a:solidFill>
                  <a:schemeClr val="tx1"/>
                </a:solidFill>
                <a:effectLst/>
                <a:latin typeface="+mn-lt"/>
                <a:ea typeface="+mn-ea"/>
                <a:cs typeface="+mn-cs"/>
              </a:rPr>
              <a:t>フィッピー、キャプテン クーべ、</a:t>
            </a:r>
            <a:r>
              <a:rPr kumimoji="1" lang="en" altLang="ja-JP" sz="1200" i="0" kern="1200" dirty="0">
                <a:solidFill>
                  <a:schemeClr val="tx1"/>
                </a:solidFill>
                <a:effectLst/>
                <a:latin typeface="+mn-lt"/>
                <a:ea typeface="+mn-ea"/>
                <a:cs typeface="+mn-cs"/>
              </a:rPr>
              <a:t>The Children’s Illustrated Guide to Kubernetes</a:t>
            </a:r>
            <a:r>
              <a:rPr kumimoji="1" lang="ja-JP" altLang="en-US" sz="1200" i="0" kern="1200">
                <a:solidFill>
                  <a:schemeClr val="tx1"/>
                </a:solidFill>
                <a:effectLst/>
                <a:latin typeface="+mn-lt"/>
                <a:ea typeface="+mn-ea"/>
                <a:cs typeface="+mn-cs"/>
              </a:rPr>
              <a:t>は、</a:t>
            </a:r>
            <a:r>
              <a:rPr kumimoji="1" lang="en-US" altLang="ja-JP" sz="1200" i="0" kern="1200" dirty="0">
                <a:solidFill>
                  <a:schemeClr val="tx1"/>
                </a:solidFill>
                <a:effectLst/>
                <a:latin typeface="+mn-lt"/>
                <a:ea typeface="+mn-ea"/>
                <a:cs typeface="+mn-cs"/>
              </a:rPr>
              <a:t>Cloud Native Computing Foundation</a:t>
            </a:r>
            <a:r>
              <a:rPr kumimoji="1" lang="ja-JP" altLang="en-US" sz="1200" i="0" kern="1200">
                <a:solidFill>
                  <a:schemeClr val="tx1"/>
                </a:solidFill>
                <a:effectLst/>
                <a:latin typeface="+mn-lt"/>
                <a:ea typeface="+mn-ea"/>
                <a:cs typeface="+mn-cs"/>
              </a:rPr>
              <a:t>の代わりに</a:t>
            </a:r>
            <a:r>
              <a:rPr kumimoji="1" lang="en-US" altLang="ja-JP" sz="1200" i="0" kern="1200" dirty="0">
                <a:solidFill>
                  <a:schemeClr val="tx1"/>
                </a:solidFill>
                <a:effectLst/>
                <a:latin typeface="+mn-lt"/>
                <a:ea typeface="+mn-ea"/>
                <a:cs typeface="+mn-cs"/>
              </a:rPr>
              <a:t>Linux Foundation</a:t>
            </a:r>
            <a:r>
              <a:rPr kumimoji="1" lang="ja-JP" altLang="en-US" sz="1200" i="0" kern="1200">
                <a:solidFill>
                  <a:schemeClr val="tx1"/>
                </a:solidFill>
                <a:effectLst/>
                <a:latin typeface="+mn-lt"/>
                <a:ea typeface="+mn-ea"/>
                <a:cs typeface="+mn-cs"/>
              </a:rPr>
              <a:t>によるコピーライトを持ちます。これは、</a:t>
            </a:r>
            <a:r>
              <a:rPr kumimoji="1" lang="en-US" altLang="ja-JP" sz="1200" i="0" kern="1200" dirty="0">
                <a:solidFill>
                  <a:schemeClr val="tx1"/>
                </a:solidFill>
                <a:effectLst/>
                <a:latin typeface="+mn-lt"/>
                <a:ea typeface="+mn-ea"/>
                <a:cs typeface="+mn-cs"/>
              </a:rPr>
              <a:t>Creative Commons</a:t>
            </a:r>
            <a:r>
              <a:rPr kumimoji="1" lang="ja-JP" altLang="en-US" sz="1200" i="0" kern="1200">
                <a:solidFill>
                  <a:schemeClr val="tx1"/>
                </a:solidFill>
                <a:effectLst/>
                <a:latin typeface="+mn-lt"/>
                <a:ea typeface="+mn-ea"/>
                <a:cs typeface="+mn-cs"/>
              </a:rPr>
              <a:t> </a:t>
            </a:r>
            <a:r>
              <a:rPr kumimoji="1" lang="en-US" altLang="ja-JP" sz="1200" i="0" kern="1200" dirty="0">
                <a:solidFill>
                  <a:schemeClr val="tx1"/>
                </a:solidFill>
                <a:effectLst/>
                <a:latin typeface="+mn-lt"/>
                <a:ea typeface="+mn-ea"/>
                <a:cs typeface="+mn-cs"/>
              </a:rPr>
              <a:t>Attribution 4.0 International (CC-BY-4.0)</a:t>
            </a:r>
            <a:r>
              <a:rPr kumimoji="1" lang="ja-JP" altLang="en-US" sz="1200" i="0" kern="1200">
                <a:solidFill>
                  <a:schemeClr val="tx1"/>
                </a:solidFill>
                <a:effectLst/>
                <a:latin typeface="+mn-lt"/>
                <a:ea typeface="+mn-ea"/>
                <a:cs typeface="+mn-cs"/>
              </a:rPr>
              <a:t>に準拠します</a:t>
            </a:r>
            <a:endParaRPr kumimoji="1" lang="en" altLang="ja-JP" sz="120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35463047-550D-5F45-9AAF-ABA21296C821}" type="slidenum">
              <a:rPr kumimoji="1" lang="ja-JP" altLang="en-US" smtClean="0"/>
              <a:t>3</a:t>
            </a:fld>
            <a:endParaRPr kumimoji="1" lang="ja-JP" altLang="en-US"/>
          </a:p>
        </p:txBody>
      </p:sp>
    </p:spTree>
    <p:extLst>
      <p:ext uri="{BB962C8B-B14F-4D97-AF65-F5344CB8AC3E}">
        <p14:creationId xmlns:p14="http://schemas.microsoft.com/office/powerpoint/2010/main" val="2639230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463047-550D-5F45-9AAF-ABA21296C821}" type="slidenum">
              <a:rPr kumimoji="1" lang="ja-JP" altLang="en-US" smtClean="0"/>
              <a:t>6</a:t>
            </a:fld>
            <a:endParaRPr kumimoji="1" lang="ja-JP" altLang="en-US"/>
          </a:p>
        </p:txBody>
      </p:sp>
    </p:spTree>
    <p:extLst>
      <p:ext uri="{BB962C8B-B14F-4D97-AF65-F5344CB8AC3E}">
        <p14:creationId xmlns:p14="http://schemas.microsoft.com/office/powerpoint/2010/main" val="3501955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463047-550D-5F45-9AAF-ABA21296C821}" type="slidenum">
              <a:rPr kumimoji="1" lang="ja-JP" altLang="en-US" smtClean="0"/>
              <a:t>7</a:t>
            </a:fld>
            <a:endParaRPr kumimoji="1" lang="ja-JP" altLang="en-US"/>
          </a:p>
        </p:txBody>
      </p:sp>
    </p:spTree>
    <p:extLst>
      <p:ext uri="{BB962C8B-B14F-4D97-AF65-F5344CB8AC3E}">
        <p14:creationId xmlns:p14="http://schemas.microsoft.com/office/powerpoint/2010/main" val="42831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463047-550D-5F45-9AAF-ABA21296C821}" type="slidenum">
              <a:rPr kumimoji="1" lang="ja-JP" altLang="en-US" smtClean="0"/>
              <a:t>8</a:t>
            </a:fld>
            <a:endParaRPr kumimoji="1" lang="ja-JP" altLang="en-US"/>
          </a:p>
        </p:txBody>
      </p:sp>
    </p:spTree>
    <p:extLst>
      <p:ext uri="{BB962C8B-B14F-4D97-AF65-F5344CB8AC3E}">
        <p14:creationId xmlns:p14="http://schemas.microsoft.com/office/powerpoint/2010/main" val="1326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463047-550D-5F45-9AAF-ABA21296C821}" type="slidenum">
              <a:rPr kumimoji="1" lang="ja-JP" altLang="en-US" smtClean="0"/>
              <a:t>9</a:t>
            </a:fld>
            <a:endParaRPr kumimoji="1" lang="ja-JP" altLang="en-US"/>
          </a:p>
        </p:txBody>
      </p:sp>
    </p:spTree>
    <p:extLst>
      <p:ext uri="{BB962C8B-B14F-4D97-AF65-F5344CB8AC3E}">
        <p14:creationId xmlns:p14="http://schemas.microsoft.com/office/powerpoint/2010/main" val="187087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463047-550D-5F45-9AAF-ABA21296C821}" type="slidenum">
              <a:rPr kumimoji="1" lang="ja-JP" altLang="en-US" smtClean="0"/>
              <a:t>10</a:t>
            </a:fld>
            <a:endParaRPr kumimoji="1" lang="ja-JP" altLang="en-US"/>
          </a:p>
        </p:txBody>
      </p:sp>
    </p:spTree>
    <p:extLst>
      <p:ext uri="{BB962C8B-B14F-4D97-AF65-F5344CB8AC3E}">
        <p14:creationId xmlns:p14="http://schemas.microsoft.com/office/powerpoint/2010/main" val="3931888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463047-550D-5F45-9AAF-ABA21296C821}" type="slidenum">
              <a:rPr kumimoji="1" lang="ja-JP" altLang="en-US" smtClean="0"/>
              <a:t>12</a:t>
            </a:fld>
            <a:endParaRPr kumimoji="1" lang="ja-JP" altLang="en-US"/>
          </a:p>
        </p:txBody>
      </p:sp>
    </p:spTree>
    <p:extLst>
      <p:ext uri="{BB962C8B-B14F-4D97-AF65-F5344CB8AC3E}">
        <p14:creationId xmlns:p14="http://schemas.microsoft.com/office/powerpoint/2010/main" val="3332491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463047-550D-5F45-9AAF-ABA21296C821}" type="slidenum">
              <a:rPr kumimoji="1" lang="ja-JP" altLang="en-US" smtClean="0"/>
              <a:t>17</a:t>
            </a:fld>
            <a:endParaRPr kumimoji="1" lang="ja-JP" altLang="en-US"/>
          </a:p>
        </p:txBody>
      </p:sp>
    </p:spTree>
    <p:extLst>
      <p:ext uri="{BB962C8B-B14F-4D97-AF65-F5344CB8AC3E}">
        <p14:creationId xmlns:p14="http://schemas.microsoft.com/office/powerpoint/2010/main" val="3022333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21889" y="1197187"/>
            <a:ext cx="9314736" cy="2546773"/>
          </a:xfrm>
        </p:spPr>
        <p:txBody>
          <a:bodyPr anchor="b"/>
          <a:lstStyle>
            <a:lvl1pPr algn="ctr">
              <a:defRPr sz="6400"/>
            </a:lvl1pPr>
          </a:lstStyle>
          <a:p>
            <a:r>
              <a:rPr lang="ja-JP" altLang="en-US"/>
              <a:t>マスター タイトルの書式設定</a:t>
            </a:r>
            <a:endParaRPr lang="en-US" dirty="0"/>
          </a:p>
        </p:txBody>
      </p:sp>
      <p:sp>
        <p:nvSpPr>
          <p:cNvPr id="3" name="Subtitle 2"/>
          <p:cNvSpPr>
            <a:spLocks noGrp="1"/>
          </p:cNvSpPr>
          <p:nvPr>
            <p:ph type="subTitle" idx="1"/>
          </p:nvPr>
        </p:nvSpPr>
        <p:spPr>
          <a:xfrm>
            <a:off x="1369814" y="3842174"/>
            <a:ext cx="8218885" cy="1766146"/>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AA44EF3-93D4-0445-AB00-E12999BF1851}" type="datetimeFigureOut">
              <a:rPr kumimoji="1" lang="ja-JP" altLang="en-US" smtClean="0"/>
              <a:t>2018/12/19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174075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AA44EF3-93D4-0445-AB00-E12999BF1851}" type="datetimeFigureOut">
              <a:rPr kumimoji="1" lang="ja-JP" altLang="en-US" smtClean="0"/>
              <a:t>2018/12/19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1715091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2187" y="389467"/>
            <a:ext cx="2362929" cy="619929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753398" y="389467"/>
            <a:ext cx="6951807" cy="6199294"/>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AA44EF3-93D4-0445-AB00-E12999BF1851}" type="datetimeFigureOut">
              <a:rPr kumimoji="1" lang="ja-JP" altLang="en-US" smtClean="0"/>
              <a:t>2018/12/19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3111845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AA44EF3-93D4-0445-AB00-E12999BF1851}" type="datetimeFigureOut">
              <a:rPr kumimoji="1" lang="ja-JP" altLang="en-US" smtClean="0"/>
              <a:t>2018/12/19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1816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47691" y="1823722"/>
            <a:ext cx="9451717" cy="3042919"/>
          </a:xfrm>
        </p:spPr>
        <p:txBody>
          <a:bodyPr anchor="b"/>
          <a:lstStyle>
            <a:lvl1pPr>
              <a:defRPr sz="6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47691" y="4895429"/>
            <a:ext cx="9451717" cy="1600199"/>
          </a:xfrm>
        </p:spPr>
        <p:txBody>
          <a:bodyPr/>
          <a:lstStyle>
            <a:lvl1pPr marL="0" indent="0">
              <a:buNone/>
              <a:defRPr sz="2560">
                <a:solidFill>
                  <a:schemeClr val="tx1"/>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AA44EF3-93D4-0445-AB00-E12999BF1851}" type="datetimeFigureOut">
              <a:rPr kumimoji="1" lang="ja-JP" altLang="en-US" smtClean="0"/>
              <a:t>2018/12/19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2567586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753398" y="1947333"/>
            <a:ext cx="4657368" cy="4641427"/>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547747" y="1947333"/>
            <a:ext cx="4657368" cy="4641427"/>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AA44EF3-93D4-0445-AB00-E12999BF1851}" type="datetimeFigureOut">
              <a:rPr kumimoji="1" lang="ja-JP" altLang="en-US" smtClean="0"/>
              <a:t>2018/12/19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3667326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754825" y="389468"/>
            <a:ext cx="9451717" cy="1413934"/>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754826" y="1793241"/>
            <a:ext cx="4635964"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754826" y="2672080"/>
            <a:ext cx="4635964" cy="3930227"/>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547748" y="1793241"/>
            <a:ext cx="4658795"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547748" y="2672080"/>
            <a:ext cx="4658795" cy="3930227"/>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AA44EF3-93D4-0445-AB00-E12999BF1851}" type="datetimeFigureOut">
              <a:rPr kumimoji="1" lang="ja-JP" altLang="en-US" smtClean="0"/>
              <a:t>2018/12/19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345068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AA44EF3-93D4-0445-AB00-E12999BF1851}" type="datetimeFigureOut">
              <a:rPr kumimoji="1" lang="ja-JP" altLang="en-US" smtClean="0"/>
              <a:t>2018/12/19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1950496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A44EF3-93D4-0445-AB00-E12999BF1851}" type="datetimeFigureOut">
              <a:rPr kumimoji="1" lang="ja-JP" altLang="en-US" smtClean="0"/>
              <a:t>2018/12/19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754804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54825" y="487680"/>
            <a:ext cx="3534406" cy="1706880"/>
          </a:xfrm>
        </p:spPr>
        <p:txBody>
          <a:bodyPr anchor="b"/>
          <a:lstStyle>
            <a:lvl1pPr>
              <a:defRPr sz="3413"/>
            </a:lvl1pPr>
          </a:lstStyle>
          <a:p>
            <a:r>
              <a:rPr lang="ja-JP" altLang="en-US"/>
              <a:t>マスター タイトルの書式設定</a:t>
            </a:r>
            <a:endParaRPr lang="en-US" dirty="0"/>
          </a:p>
        </p:txBody>
      </p:sp>
      <p:sp>
        <p:nvSpPr>
          <p:cNvPr id="3" name="Content Placeholder 2"/>
          <p:cNvSpPr>
            <a:spLocks noGrp="1"/>
          </p:cNvSpPr>
          <p:nvPr>
            <p:ph idx="1"/>
          </p:nvPr>
        </p:nvSpPr>
        <p:spPr>
          <a:xfrm>
            <a:off x="4658795" y="1053255"/>
            <a:ext cx="5547747" cy="5198533"/>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54825" y="2194560"/>
            <a:ext cx="3534406"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AA44EF3-93D4-0445-AB00-E12999BF1851}" type="datetimeFigureOut">
              <a:rPr kumimoji="1" lang="ja-JP" altLang="en-US" smtClean="0"/>
              <a:t>2018/12/19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108550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754825" y="487680"/>
            <a:ext cx="3534406" cy="1706880"/>
          </a:xfrm>
        </p:spPr>
        <p:txBody>
          <a:bodyPr anchor="b"/>
          <a:lstStyle>
            <a:lvl1pPr>
              <a:defRPr sz="3413"/>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658795" y="1053255"/>
            <a:ext cx="5547747" cy="5198533"/>
          </a:xfrm>
        </p:spPr>
        <p:txBody>
          <a:bodyPr anchor="t"/>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54825" y="2194560"/>
            <a:ext cx="3534406"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AA44EF3-93D4-0445-AB00-E12999BF1851}" type="datetimeFigureOut">
              <a:rPr kumimoji="1" lang="ja-JP" altLang="en-US" smtClean="0"/>
              <a:t>2018/12/19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1794218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3398" y="389468"/>
            <a:ext cx="9451717" cy="1413934"/>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753398" y="1947333"/>
            <a:ext cx="9451717" cy="4641427"/>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3398" y="6780108"/>
            <a:ext cx="2465665" cy="389467"/>
          </a:xfrm>
          <a:prstGeom prst="rect">
            <a:avLst/>
          </a:prstGeom>
        </p:spPr>
        <p:txBody>
          <a:bodyPr vert="horz" lIns="91440" tIns="45720" rIns="91440" bIns="45720" rtlCol="0" anchor="ctr"/>
          <a:lstStyle>
            <a:lvl1pPr algn="l">
              <a:defRPr sz="1280">
                <a:solidFill>
                  <a:schemeClr val="tx1">
                    <a:tint val="75000"/>
                  </a:schemeClr>
                </a:solidFill>
              </a:defRPr>
            </a:lvl1pPr>
          </a:lstStyle>
          <a:p>
            <a:fld id="{7AA44EF3-93D4-0445-AB00-E12999BF1851}" type="datetimeFigureOut">
              <a:rPr kumimoji="1" lang="ja-JP" altLang="en-US" smtClean="0"/>
              <a:t>2018/12/19</a:t>
            </a:fld>
            <a:endParaRPr kumimoji="1" lang="ja-JP" altLang="en-US"/>
          </a:p>
        </p:txBody>
      </p:sp>
      <p:sp>
        <p:nvSpPr>
          <p:cNvPr id="5" name="Footer Placeholder 4"/>
          <p:cNvSpPr>
            <a:spLocks noGrp="1"/>
          </p:cNvSpPr>
          <p:nvPr>
            <p:ph type="ftr" sz="quarter" idx="3"/>
          </p:nvPr>
        </p:nvSpPr>
        <p:spPr>
          <a:xfrm>
            <a:off x="3630008" y="6780108"/>
            <a:ext cx="3698498" cy="389467"/>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739450" y="6780108"/>
            <a:ext cx="2465665" cy="389467"/>
          </a:xfrm>
          <a:prstGeom prst="rect">
            <a:avLst/>
          </a:prstGeom>
        </p:spPr>
        <p:txBody>
          <a:bodyPr vert="horz" lIns="91440" tIns="45720" rIns="91440" bIns="45720" rtlCol="0" anchor="ctr"/>
          <a:lstStyle>
            <a:lvl1pPr algn="r">
              <a:defRPr sz="1280">
                <a:solidFill>
                  <a:schemeClr val="tx1">
                    <a:tint val="75000"/>
                  </a:schemeClr>
                </a:solidFill>
              </a:defRPr>
            </a:lvl1pPr>
          </a:lstStyle>
          <a:p>
            <a:fld id="{702528F3-435F-F44C-9177-FB5FAA259B54}" type="slidenum">
              <a:rPr kumimoji="1" lang="ja-JP" altLang="en-US" smtClean="0"/>
              <a:t>‹#›</a:t>
            </a:fld>
            <a:endParaRPr kumimoji="1" lang="ja-JP" altLang="en-US"/>
          </a:p>
        </p:txBody>
      </p:sp>
    </p:spTree>
    <p:extLst>
      <p:ext uri="{BB962C8B-B14F-4D97-AF65-F5344CB8AC3E}">
        <p14:creationId xmlns:p14="http://schemas.microsoft.com/office/powerpoint/2010/main" val="2481960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75390" rtl="0" eaLnBrk="1" latinLnBrk="0" hangingPunct="1">
        <a:lnSpc>
          <a:spcPct val="90000"/>
        </a:lnSpc>
        <a:spcBef>
          <a:spcPct val="0"/>
        </a:spcBef>
        <a:buNone/>
        <a:defRPr kumimoji="1"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kumimoji="1"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kumimoji="1"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kumimoji="1"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kumimoji="1" sz="1920" kern="1200">
          <a:solidFill>
            <a:schemeClr val="tx1"/>
          </a:solidFill>
          <a:latin typeface="+mn-lt"/>
          <a:ea typeface="+mn-ea"/>
          <a:cs typeface="+mn-cs"/>
        </a:defRPr>
      </a:lvl9pPr>
    </p:bodyStyle>
    <p:otherStyle>
      <a:defPPr>
        <a:defRPr lang="en-US"/>
      </a:defPPr>
      <a:lvl1pPr marL="0" algn="l" defTabSz="975390" rtl="0" eaLnBrk="1" latinLnBrk="0" hangingPunct="1">
        <a:defRPr kumimoji="1" sz="1920" kern="1200">
          <a:solidFill>
            <a:schemeClr val="tx1"/>
          </a:solidFill>
          <a:latin typeface="+mn-lt"/>
          <a:ea typeface="+mn-ea"/>
          <a:cs typeface="+mn-cs"/>
        </a:defRPr>
      </a:lvl1pPr>
      <a:lvl2pPr marL="487695" algn="l" defTabSz="975390" rtl="0" eaLnBrk="1" latinLnBrk="0" hangingPunct="1">
        <a:defRPr kumimoji="1" sz="1920" kern="1200">
          <a:solidFill>
            <a:schemeClr val="tx1"/>
          </a:solidFill>
          <a:latin typeface="+mn-lt"/>
          <a:ea typeface="+mn-ea"/>
          <a:cs typeface="+mn-cs"/>
        </a:defRPr>
      </a:lvl2pPr>
      <a:lvl3pPr marL="975390" algn="l" defTabSz="975390" rtl="0" eaLnBrk="1" latinLnBrk="0" hangingPunct="1">
        <a:defRPr kumimoji="1" sz="1920" kern="1200">
          <a:solidFill>
            <a:schemeClr val="tx1"/>
          </a:solidFill>
          <a:latin typeface="+mn-lt"/>
          <a:ea typeface="+mn-ea"/>
          <a:cs typeface="+mn-cs"/>
        </a:defRPr>
      </a:lvl3pPr>
      <a:lvl4pPr marL="1463086" algn="l" defTabSz="975390" rtl="0" eaLnBrk="1" latinLnBrk="0" hangingPunct="1">
        <a:defRPr kumimoji="1" sz="1920" kern="1200">
          <a:solidFill>
            <a:schemeClr val="tx1"/>
          </a:solidFill>
          <a:latin typeface="+mn-lt"/>
          <a:ea typeface="+mn-ea"/>
          <a:cs typeface="+mn-cs"/>
        </a:defRPr>
      </a:lvl4pPr>
      <a:lvl5pPr marL="1950781" algn="l" defTabSz="975390" rtl="0" eaLnBrk="1" latinLnBrk="0" hangingPunct="1">
        <a:defRPr kumimoji="1" sz="1920" kern="1200">
          <a:solidFill>
            <a:schemeClr val="tx1"/>
          </a:solidFill>
          <a:latin typeface="+mn-lt"/>
          <a:ea typeface="+mn-ea"/>
          <a:cs typeface="+mn-cs"/>
        </a:defRPr>
      </a:lvl5pPr>
      <a:lvl6pPr marL="2438476" algn="l" defTabSz="975390" rtl="0" eaLnBrk="1" latinLnBrk="0" hangingPunct="1">
        <a:defRPr kumimoji="1" sz="1920" kern="1200">
          <a:solidFill>
            <a:schemeClr val="tx1"/>
          </a:solidFill>
          <a:latin typeface="+mn-lt"/>
          <a:ea typeface="+mn-ea"/>
          <a:cs typeface="+mn-cs"/>
        </a:defRPr>
      </a:lvl6pPr>
      <a:lvl7pPr marL="2926171" algn="l" defTabSz="975390" rtl="0" eaLnBrk="1" latinLnBrk="0" hangingPunct="1">
        <a:defRPr kumimoji="1" sz="1920" kern="1200">
          <a:solidFill>
            <a:schemeClr val="tx1"/>
          </a:solidFill>
          <a:latin typeface="+mn-lt"/>
          <a:ea typeface="+mn-ea"/>
          <a:cs typeface="+mn-cs"/>
        </a:defRPr>
      </a:lvl7pPr>
      <a:lvl8pPr marL="3413867" algn="l" defTabSz="975390" rtl="0" eaLnBrk="1" latinLnBrk="0" hangingPunct="1">
        <a:defRPr kumimoji="1" sz="1920" kern="1200">
          <a:solidFill>
            <a:schemeClr val="tx1"/>
          </a:solidFill>
          <a:latin typeface="+mn-lt"/>
          <a:ea typeface="+mn-ea"/>
          <a:cs typeface="+mn-cs"/>
        </a:defRPr>
      </a:lvl8pPr>
      <a:lvl9pPr marL="3901562" algn="l" defTabSz="975390" rtl="0" eaLnBrk="1" latinLnBrk="0" hangingPunct="1">
        <a:defRPr kumimoji="1"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6DD10-A971-014B-98C1-70BFF77C2F99}"/>
              </a:ext>
            </a:extLst>
          </p:cNvPr>
          <p:cNvSpPr>
            <a:spLocks noGrp="1"/>
          </p:cNvSpPr>
          <p:nvPr>
            <p:ph type="ctrTitle"/>
          </p:nvPr>
        </p:nvSpPr>
        <p:spPr/>
        <p:txBody>
          <a:bodyPr>
            <a:normAutofit/>
          </a:bodyPr>
          <a:lstStyle/>
          <a:p>
            <a:r>
              <a:rPr lang="en" altLang="ja-JP" sz="3840" dirty="0"/>
              <a:t>The Illustrated </a:t>
            </a:r>
            <a:r>
              <a:rPr lang="en" altLang="ja-JP" sz="3840" dirty="0" err="1"/>
              <a:t>Childrens</a:t>
            </a:r>
            <a:r>
              <a:rPr lang="en" altLang="ja-JP" sz="3840" dirty="0"/>
              <a:t> Guide to Kubernetes</a:t>
            </a:r>
            <a:br>
              <a:rPr lang="en" altLang="ja-JP" sz="3840" dirty="0"/>
            </a:br>
            <a:r>
              <a:rPr lang="ja-JP" altLang="en-US" sz="3840"/>
              <a:t>日本語訳版 </a:t>
            </a:r>
            <a:r>
              <a:rPr lang="en-US" altLang="ja-JP" sz="3840" dirty="0"/>
              <a:t>v.18.12</a:t>
            </a:r>
            <a:endParaRPr lang="ja-JP" altLang="en-US" sz="3840"/>
          </a:p>
        </p:txBody>
      </p:sp>
      <p:sp>
        <p:nvSpPr>
          <p:cNvPr id="3" name="字幕 2">
            <a:extLst>
              <a:ext uri="{FF2B5EF4-FFF2-40B4-BE49-F238E27FC236}">
                <a16:creationId xmlns:a16="http://schemas.microsoft.com/office/drawing/2014/main" id="{36C3EDBC-1CD4-9845-B9AC-C209F9E8D95C}"/>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77374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屋外, 道路, 空 が含まれている画像&#10;&#10;&#10;&#10;自動的に生成された説明">
            <a:extLst>
              <a:ext uri="{FF2B5EF4-FFF2-40B4-BE49-F238E27FC236}">
                <a16:creationId xmlns:a16="http://schemas.microsoft.com/office/drawing/2014/main" id="{FE829607-9555-9641-9D7E-64BEECC2DCFB}"/>
              </a:ext>
            </a:extLst>
          </p:cNvPr>
          <p:cNvPicPr>
            <a:picLocks noChangeAspect="1"/>
          </p:cNvPicPr>
          <p:nvPr/>
        </p:nvPicPr>
        <p:blipFill>
          <a:blip r:embed="rId3"/>
          <a:stretch>
            <a:fillRect/>
          </a:stretch>
        </p:blipFill>
        <p:spPr>
          <a:xfrm>
            <a:off x="0" y="529"/>
            <a:ext cx="10958513" cy="7314141"/>
          </a:xfrm>
          <a:prstGeom prst="rect">
            <a:avLst/>
          </a:prstGeom>
        </p:spPr>
      </p:pic>
      <p:sp>
        <p:nvSpPr>
          <p:cNvPr id="4" name="正方形/長方形 3">
            <a:extLst>
              <a:ext uri="{FF2B5EF4-FFF2-40B4-BE49-F238E27FC236}">
                <a16:creationId xmlns:a16="http://schemas.microsoft.com/office/drawing/2014/main" id="{AEDC85A0-28F0-AC48-AD7E-92D0E3F273FD}"/>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a:t>
            </a:r>
            <a:r>
              <a:rPr lang="en-US" altLang="ja-JP" dirty="0">
                <a:solidFill>
                  <a:schemeClr val="tx1"/>
                </a:solidFill>
              </a:rPr>
              <a:t>Kubernetes</a:t>
            </a:r>
            <a:r>
              <a:rPr lang="ja-JP" altLang="en-US">
                <a:solidFill>
                  <a:schemeClr val="tx1"/>
                </a:solidFill>
              </a:rPr>
              <a:t>」は、ギリシャ語で「船長」という意味のことばです。</a:t>
            </a:r>
            <a:br>
              <a:rPr lang="ja-JP" altLang="en-US">
                <a:solidFill>
                  <a:schemeClr val="tx1"/>
                </a:solidFill>
              </a:rPr>
            </a:br>
            <a:r>
              <a:rPr lang="ja-JP" altLang="en-US">
                <a:solidFill>
                  <a:schemeClr val="tx1"/>
                </a:solidFill>
              </a:rPr>
              <a:t>「</a:t>
            </a:r>
            <a:r>
              <a:rPr lang="en-US" altLang="ja-JP" dirty="0">
                <a:solidFill>
                  <a:schemeClr val="tx1"/>
                </a:solidFill>
              </a:rPr>
              <a:t>Cybernetic</a:t>
            </a:r>
            <a:r>
              <a:rPr lang="ja-JP" altLang="en-US">
                <a:solidFill>
                  <a:schemeClr val="tx1"/>
                </a:solidFill>
              </a:rPr>
              <a:t>」と「</a:t>
            </a:r>
            <a:r>
              <a:rPr lang="en-US" altLang="ja-JP" dirty="0">
                <a:solidFill>
                  <a:schemeClr val="tx1"/>
                </a:solidFill>
              </a:rPr>
              <a:t>Gubernatorial</a:t>
            </a:r>
            <a:r>
              <a:rPr lang="ja-JP" altLang="en-US">
                <a:solidFill>
                  <a:schemeClr val="tx1"/>
                </a:solidFill>
              </a:rPr>
              <a:t>」という言葉は、「</a:t>
            </a:r>
            <a:r>
              <a:rPr lang="en-US" altLang="ja-JP" dirty="0">
                <a:solidFill>
                  <a:schemeClr val="tx1"/>
                </a:solidFill>
              </a:rPr>
              <a:t>Kubernetes</a:t>
            </a:r>
            <a:r>
              <a:rPr lang="ja-JP" altLang="en-US">
                <a:solidFill>
                  <a:schemeClr val="tx1"/>
                </a:solidFill>
              </a:rPr>
              <a:t>」から生まれたものです。</a:t>
            </a:r>
            <a:br>
              <a:rPr lang="ja-JP" altLang="en-US">
                <a:solidFill>
                  <a:schemeClr val="tx1"/>
                </a:solidFill>
              </a:rPr>
            </a:br>
            <a:r>
              <a:rPr lang="en-US" altLang="ja-JP" dirty="0">
                <a:solidFill>
                  <a:schemeClr val="tx1"/>
                </a:solidFill>
              </a:rPr>
              <a:t>Google</a:t>
            </a:r>
            <a:r>
              <a:rPr lang="ja-JP" altLang="en-US">
                <a:solidFill>
                  <a:schemeClr val="tx1"/>
                </a:solidFill>
              </a:rPr>
              <a:t>が率いる</a:t>
            </a:r>
            <a:r>
              <a:rPr lang="en-US" altLang="ja-JP" dirty="0">
                <a:solidFill>
                  <a:schemeClr val="tx1"/>
                </a:solidFill>
              </a:rPr>
              <a:t>Kubernetes</a:t>
            </a:r>
            <a:r>
              <a:rPr lang="ja-JP" altLang="en-US">
                <a:solidFill>
                  <a:schemeClr val="tx1"/>
                </a:solidFill>
              </a:rPr>
              <a:t>プロジェクトでは、何千ものコンテナを稼動させるため、堅牢なプラットフォームを構築することに重点を置いています。</a:t>
            </a:r>
          </a:p>
        </p:txBody>
      </p:sp>
    </p:spTree>
    <p:extLst>
      <p:ext uri="{BB962C8B-B14F-4D97-AF65-F5344CB8AC3E}">
        <p14:creationId xmlns:p14="http://schemas.microsoft.com/office/powerpoint/2010/main" val="1758454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4B933F9-C89B-7943-9BDD-7C5361056CAB}"/>
              </a:ext>
            </a:extLst>
          </p:cNvPr>
          <p:cNvPicPr>
            <a:picLocks noChangeAspect="1"/>
          </p:cNvPicPr>
          <p:nvPr/>
        </p:nvPicPr>
        <p:blipFill>
          <a:blip r:embed="rId2"/>
          <a:stretch>
            <a:fillRect/>
          </a:stretch>
        </p:blipFill>
        <p:spPr>
          <a:xfrm>
            <a:off x="0" y="529"/>
            <a:ext cx="10958513" cy="7314141"/>
          </a:xfrm>
          <a:prstGeom prst="rect">
            <a:avLst/>
          </a:prstGeom>
        </p:spPr>
      </p:pic>
      <p:sp>
        <p:nvSpPr>
          <p:cNvPr id="5" name="正方形/長方形 4">
            <a:extLst>
              <a:ext uri="{FF2B5EF4-FFF2-40B4-BE49-F238E27FC236}">
                <a16:creationId xmlns:a16="http://schemas.microsoft.com/office/drawing/2014/main" id="{91F2459C-B7C3-634D-9780-C5FDA009A5B0}"/>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「わたしの名前はフィッピーよ」と彼女は言いました。</a:t>
            </a:r>
          </a:p>
          <a:p>
            <a:br>
              <a:rPr lang="ja-JP" altLang="en-US">
                <a:solidFill>
                  <a:schemeClr val="tx1"/>
                </a:solidFill>
              </a:rPr>
            </a:br>
            <a:r>
              <a:rPr lang="ja-JP" altLang="en-US">
                <a:solidFill>
                  <a:schemeClr val="tx1"/>
                </a:solidFill>
              </a:rPr>
              <a:t>「はじめまして！」キャプテン・クーベは名札をわたしました。</a:t>
            </a:r>
          </a:p>
        </p:txBody>
      </p:sp>
    </p:spTree>
    <p:extLst>
      <p:ext uri="{BB962C8B-B14F-4D97-AF65-F5344CB8AC3E}">
        <p14:creationId xmlns:p14="http://schemas.microsoft.com/office/powerpoint/2010/main" val="1754717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278D66D-10D6-FC4E-8969-BCB390B94B63}"/>
              </a:ext>
            </a:extLst>
          </p:cNvPr>
          <p:cNvPicPr>
            <a:picLocks noChangeAspect="1"/>
          </p:cNvPicPr>
          <p:nvPr/>
        </p:nvPicPr>
        <p:blipFill>
          <a:blip r:embed="rId3"/>
          <a:stretch>
            <a:fillRect/>
          </a:stretch>
        </p:blipFill>
        <p:spPr>
          <a:xfrm>
            <a:off x="0" y="529"/>
            <a:ext cx="10958513" cy="7314141"/>
          </a:xfrm>
          <a:prstGeom prst="rect">
            <a:avLst/>
          </a:prstGeom>
        </p:spPr>
      </p:pic>
      <p:sp>
        <p:nvSpPr>
          <p:cNvPr id="4" name="正方形/長方形 3">
            <a:extLst>
              <a:ext uri="{FF2B5EF4-FFF2-40B4-BE49-F238E27FC236}">
                <a16:creationId xmlns:a16="http://schemas.microsoft.com/office/drawing/2014/main" id="{A2BDB182-5632-8840-A516-35A234988B29}"/>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Kubernetes</a:t>
            </a:r>
            <a:r>
              <a:rPr lang="ja-JP" altLang="en-US">
                <a:solidFill>
                  <a:schemeClr val="tx1"/>
                </a:solidFill>
              </a:rPr>
              <a:t>ではラベルを「名札」としてリソースを識別します。</a:t>
            </a:r>
            <a:br>
              <a:rPr lang="ja-JP" altLang="en-US">
                <a:solidFill>
                  <a:schemeClr val="tx1"/>
                </a:solidFill>
              </a:rPr>
            </a:br>
            <a:r>
              <a:rPr lang="ja-JP" altLang="en-US">
                <a:solidFill>
                  <a:schemeClr val="tx1"/>
                </a:solidFill>
              </a:rPr>
              <a:t>このラベルは自由につけることができます。</a:t>
            </a:r>
            <a:br>
              <a:rPr lang="ja-JP" altLang="en-US">
                <a:solidFill>
                  <a:schemeClr val="tx1"/>
                </a:solidFill>
              </a:rPr>
            </a:br>
            <a:r>
              <a:rPr lang="ja-JP" altLang="en-US">
                <a:solidFill>
                  <a:schemeClr val="tx1"/>
                </a:solidFill>
              </a:rPr>
              <a:t>あなたはラベルを使用して、そのアプリケーションの役割や安定版かどうかなど、重要な属性を表すことができます</a:t>
            </a:r>
          </a:p>
        </p:txBody>
      </p:sp>
    </p:spTree>
    <p:extLst>
      <p:ext uri="{BB962C8B-B14F-4D97-AF65-F5344CB8AC3E}">
        <p14:creationId xmlns:p14="http://schemas.microsoft.com/office/powerpoint/2010/main" val="2085858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床, 座っている が含まれている画像&#10;&#10;&#10;&#10;自動的に生成された説明">
            <a:extLst>
              <a:ext uri="{FF2B5EF4-FFF2-40B4-BE49-F238E27FC236}">
                <a16:creationId xmlns:a16="http://schemas.microsoft.com/office/drawing/2014/main" id="{D298335D-5E7B-F945-B861-15F0D24ED712}"/>
              </a:ext>
            </a:extLst>
          </p:cNvPr>
          <p:cNvPicPr>
            <a:picLocks noChangeAspect="1"/>
          </p:cNvPicPr>
          <p:nvPr/>
        </p:nvPicPr>
        <p:blipFill>
          <a:blip r:embed="rId2"/>
          <a:stretch>
            <a:fillRect/>
          </a:stretch>
        </p:blipFill>
        <p:spPr>
          <a:xfrm>
            <a:off x="0" y="529"/>
            <a:ext cx="10958513" cy="7314141"/>
          </a:xfrm>
          <a:prstGeom prst="rect">
            <a:avLst/>
          </a:prstGeom>
        </p:spPr>
      </p:pic>
      <p:sp>
        <p:nvSpPr>
          <p:cNvPr id="4" name="正方形/長方形 3">
            <a:extLst>
              <a:ext uri="{FF2B5EF4-FFF2-40B4-BE49-F238E27FC236}">
                <a16:creationId xmlns:a16="http://schemas.microsoft.com/office/drawing/2014/main" id="{342C02B4-916D-BE4D-8530-DBA379D332ED}"/>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キャプテン・クーベは、船に乗っているポッドに自分のコンテナを乗せてみては？と提案しました。</a:t>
            </a:r>
          </a:p>
          <a:p>
            <a:br>
              <a:rPr lang="ja-JP" altLang="en-US">
                <a:solidFill>
                  <a:schemeClr val="tx1"/>
                </a:solidFill>
              </a:rPr>
            </a:br>
            <a:r>
              <a:rPr lang="ja-JP" altLang="en-US">
                <a:solidFill>
                  <a:schemeClr val="tx1"/>
                </a:solidFill>
              </a:rPr>
              <a:t>フィッピーは彼女のコンテナを乗せました。それは、まるでお家にいるかのように居心地よく感じました。</a:t>
            </a:r>
          </a:p>
        </p:txBody>
      </p:sp>
    </p:spTree>
    <p:extLst>
      <p:ext uri="{BB962C8B-B14F-4D97-AF65-F5344CB8AC3E}">
        <p14:creationId xmlns:p14="http://schemas.microsoft.com/office/powerpoint/2010/main" val="2517774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F1AF49B-97C9-FF4A-B126-D89597FB0A68}"/>
              </a:ext>
            </a:extLst>
          </p:cNvPr>
          <p:cNvPicPr>
            <a:picLocks noChangeAspect="1"/>
          </p:cNvPicPr>
          <p:nvPr/>
        </p:nvPicPr>
        <p:blipFill>
          <a:blip r:embed="rId2"/>
          <a:stretch>
            <a:fillRect/>
          </a:stretch>
        </p:blipFill>
        <p:spPr>
          <a:xfrm>
            <a:off x="0" y="10689"/>
            <a:ext cx="10958513" cy="7314141"/>
          </a:xfrm>
          <a:prstGeom prst="rect">
            <a:avLst/>
          </a:prstGeom>
        </p:spPr>
      </p:pic>
      <p:sp>
        <p:nvSpPr>
          <p:cNvPr id="4" name="正方形/長方形 3">
            <a:extLst>
              <a:ext uri="{FF2B5EF4-FFF2-40B4-BE49-F238E27FC236}">
                <a16:creationId xmlns:a16="http://schemas.microsoft.com/office/drawing/2014/main" id="{86073F35-44A6-6144-BFEF-07624FBA4023}"/>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a:solidFill>
                  <a:schemeClr val="tx1"/>
                </a:solidFill>
              </a:rPr>
              <a:t>ポッドは</a:t>
            </a:r>
            <a:r>
              <a:rPr lang="en-US" altLang="ja-JP" sz="1600" dirty="0">
                <a:solidFill>
                  <a:schemeClr val="tx1"/>
                </a:solidFill>
              </a:rPr>
              <a:t>Kubernetes</a:t>
            </a:r>
            <a:r>
              <a:rPr lang="ja-JP" altLang="en-US" sz="1600">
                <a:solidFill>
                  <a:schemeClr val="tx1"/>
                </a:solidFill>
              </a:rPr>
              <a:t>で実行可能なコンテナをまとめたものです。通常は、単一のコンテナがポッドで実行されます。</a:t>
            </a:r>
          </a:p>
          <a:p>
            <a:br>
              <a:rPr lang="ja-JP" altLang="en-US" sz="1600">
                <a:solidFill>
                  <a:schemeClr val="tx1"/>
                </a:solidFill>
              </a:rPr>
            </a:br>
            <a:r>
              <a:rPr lang="ja-JP" altLang="en-US" sz="1600">
                <a:solidFill>
                  <a:schemeClr val="tx1"/>
                </a:solidFill>
              </a:rPr>
              <a:t>しかし、いくつかのコンテナが密接に関連している場合は、同じポッドの内で複数のコンテナを実行できます。</a:t>
            </a:r>
            <a:r>
              <a:rPr lang="en-US" altLang="ja-JP" sz="1600" dirty="0">
                <a:solidFill>
                  <a:schemeClr val="tx1"/>
                </a:solidFill>
              </a:rPr>
              <a:t>Kubernetes</a:t>
            </a:r>
            <a:r>
              <a:rPr lang="ja-JP" altLang="en-US" sz="1600">
                <a:solidFill>
                  <a:schemeClr val="tx1"/>
                </a:solidFill>
              </a:rPr>
              <a:t>は、ポッドがネットワークと通信できるよう</a:t>
            </a:r>
            <a:r>
              <a:rPr lang="en-US" altLang="ja-JP" sz="1600" dirty="0">
                <a:solidFill>
                  <a:schemeClr val="tx1"/>
                </a:solidFill>
              </a:rPr>
              <a:t>Kubernetes</a:t>
            </a:r>
            <a:r>
              <a:rPr lang="ja-JP" altLang="en-US" sz="1600">
                <a:solidFill>
                  <a:schemeClr val="tx1"/>
                </a:solidFill>
              </a:rPr>
              <a:t>の環境設定を行います。</a:t>
            </a:r>
          </a:p>
        </p:txBody>
      </p:sp>
    </p:spTree>
    <p:extLst>
      <p:ext uri="{BB962C8B-B14F-4D97-AF65-F5344CB8AC3E}">
        <p14:creationId xmlns:p14="http://schemas.microsoft.com/office/powerpoint/2010/main" val="1022438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空 が含まれている画像&#10;&#10;&#10;&#10;自動的に生成された説明">
            <a:extLst>
              <a:ext uri="{FF2B5EF4-FFF2-40B4-BE49-F238E27FC236}">
                <a16:creationId xmlns:a16="http://schemas.microsoft.com/office/drawing/2014/main" id="{2BC1972C-2864-D347-8525-B85EA5D328AF}"/>
              </a:ext>
            </a:extLst>
          </p:cNvPr>
          <p:cNvPicPr>
            <a:picLocks noChangeAspect="1"/>
          </p:cNvPicPr>
          <p:nvPr/>
        </p:nvPicPr>
        <p:blipFill>
          <a:blip r:embed="rId2"/>
          <a:stretch>
            <a:fillRect/>
          </a:stretch>
        </p:blipFill>
        <p:spPr>
          <a:xfrm>
            <a:off x="0" y="529"/>
            <a:ext cx="10958513" cy="7314141"/>
          </a:xfrm>
          <a:prstGeom prst="rect">
            <a:avLst/>
          </a:prstGeom>
        </p:spPr>
      </p:pic>
      <p:sp>
        <p:nvSpPr>
          <p:cNvPr id="4" name="正方形/長方形 3">
            <a:extLst>
              <a:ext uri="{FF2B5EF4-FFF2-40B4-BE49-F238E27FC236}">
                <a16:creationId xmlns:a16="http://schemas.microsoft.com/office/drawing/2014/main" id="{66ED44D6-4211-A84D-A601-A5C28E2B78A7}"/>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a:solidFill>
                  <a:schemeClr val="tx1"/>
                </a:solidFill>
              </a:rPr>
              <a:t>フィッピーは珍しいことに興味を持っていました。ー羊と遺伝学についてです。</a:t>
            </a:r>
            <a:br>
              <a:rPr lang="ja-JP" altLang="en-US" sz="1600">
                <a:solidFill>
                  <a:schemeClr val="tx1"/>
                </a:solidFill>
              </a:rPr>
            </a:br>
            <a:r>
              <a:rPr lang="ja-JP" altLang="en-US" sz="1600">
                <a:solidFill>
                  <a:schemeClr val="tx1"/>
                </a:solidFill>
              </a:rPr>
              <a:t>そして、彼女はキャプテン・クーベに尋ねました。「もし私が自分自身をクローンしたいとすると、、必要なときに、、何度も何度も？」</a:t>
            </a:r>
            <a:br>
              <a:rPr lang="ja-JP" altLang="en-US" sz="1600">
                <a:solidFill>
                  <a:schemeClr val="tx1"/>
                </a:solidFill>
              </a:rPr>
            </a:br>
            <a:r>
              <a:rPr lang="ja-JP" altLang="en-US" sz="1600">
                <a:solidFill>
                  <a:schemeClr val="tx1"/>
                </a:solidFill>
              </a:rPr>
              <a:t>「簡単だよ！」と、キャプテン・クーベは彼女にレプリカセットを教えました。</a:t>
            </a:r>
          </a:p>
        </p:txBody>
      </p:sp>
    </p:spTree>
    <p:extLst>
      <p:ext uri="{BB962C8B-B14F-4D97-AF65-F5344CB8AC3E}">
        <p14:creationId xmlns:p14="http://schemas.microsoft.com/office/powerpoint/2010/main" val="515857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DF4B588-E195-2243-8051-2112B33C9DCF}"/>
              </a:ext>
            </a:extLst>
          </p:cNvPr>
          <p:cNvPicPr>
            <a:picLocks noChangeAspect="1"/>
          </p:cNvPicPr>
          <p:nvPr/>
        </p:nvPicPr>
        <p:blipFill>
          <a:blip r:embed="rId2"/>
          <a:stretch>
            <a:fillRect/>
          </a:stretch>
        </p:blipFill>
        <p:spPr>
          <a:xfrm>
            <a:off x="0" y="14922"/>
            <a:ext cx="10958513" cy="7305675"/>
          </a:xfrm>
          <a:prstGeom prst="rect">
            <a:avLst/>
          </a:prstGeom>
        </p:spPr>
      </p:pic>
      <p:sp>
        <p:nvSpPr>
          <p:cNvPr id="4" name="正方形/長方形 3">
            <a:extLst>
              <a:ext uri="{FF2B5EF4-FFF2-40B4-BE49-F238E27FC236}">
                <a16:creationId xmlns:a16="http://schemas.microsoft.com/office/drawing/2014/main" id="{5EF6E37F-ABC3-2F4B-BDC3-15CAAD0F1A73}"/>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a:solidFill>
                  <a:schemeClr val="tx1"/>
                </a:solidFill>
              </a:rPr>
              <a:t>レプリカセットは、クラスタで動かすポッドの数を管理するものです。</a:t>
            </a:r>
            <a:br>
              <a:rPr lang="ja-JP" altLang="en-US" sz="1600">
                <a:solidFill>
                  <a:schemeClr val="tx1"/>
                </a:solidFill>
              </a:rPr>
            </a:br>
            <a:r>
              <a:rPr lang="ja-JP" altLang="en-US" sz="1600">
                <a:solidFill>
                  <a:schemeClr val="tx1"/>
                </a:solidFill>
              </a:rPr>
              <a:t>レプリカセットにはポッドのテンプレートが含まれています。このテンプレートは何度でも複製できます。</a:t>
            </a:r>
            <a:br>
              <a:rPr lang="ja-JP" altLang="en-US" sz="1600">
                <a:solidFill>
                  <a:schemeClr val="tx1"/>
                </a:solidFill>
              </a:rPr>
            </a:br>
            <a:r>
              <a:rPr lang="en-US" altLang="ja-JP" sz="1600" dirty="0">
                <a:solidFill>
                  <a:schemeClr val="tx1"/>
                </a:solidFill>
              </a:rPr>
              <a:t>Kubernetes</a:t>
            </a:r>
            <a:r>
              <a:rPr lang="ja-JP" altLang="en-US" sz="1600">
                <a:solidFill>
                  <a:schemeClr val="tx1"/>
                </a:solidFill>
              </a:rPr>
              <a:t>のレプリカセットは、スケールアップやスケールダウン、ローリングアップデート、および監視などのポッドのライフサイクルを管理するものです。</a:t>
            </a:r>
          </a:p>
        </p:txBody>
      </p:sp>
    </p:spTree>
    <p:extLst>
      <p:ext uri="{BB962C8B-B14F-4D97-AF65-F5344CB8AC3E}">
        <p14:creationId xmlns:p14="http://schemas.microsoft.com/office/powerpoint/2010/main" val="358059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人形 が含まれている画像&#10;&#10;&#10;&#10;自動的に生成された説明">
            <a:extLst>
              <a:ext uri="{FF2B5EF4-FFF2-40B4-BE49-F238E27FC236}">
                <a16:creationId xmlns:a16="http://schemas.microsoft.com/office/drawing/2014/main" id="{C8FD2691-16FE-D44B-9B9B-2407DC953A54}"/>
              </a:ext>
            </a:extLst>
          </p:cNvPr>
          <p:cNvPicPr>
            <a:picLocks noChangeAspect="1"/>
          </p:cNvPicPr>
          <p:nvPr/>
        </p:nvPicPr>
        <p:blipFill>
          <a:blip r:embed="rId3"/>
          <a:stretch>
            <a:fillRect/>
          </a:stretch>
        </p:blipFill>
        <p:spPr>
          <a:xfrm>
            <a:off x="0" y="529"/>
            <a:ext cx="10958513" cy="7314141"/>
          </a:xfrm>
          <a:prstGeom prst="rect">
            <a:avLst/>
          </a:prstGeom>
        </p:spPr>
      </p:pic>
      <p:sp>
        <p:nvSpPr>
          <p:cNvPr id="4" name="正方形/長方形 3">
            <a:extLst>
              <a:ext uri="{FF2B5EF4-FFF2-40B4-BE49-F238E27FC236}">
                <a16:creationId xmlns:a16="http://schemas.microsoft.com/office/drawing/2014/main" id="{71172209-1B52-804E-B7C9-7DF6B89A9253}"/>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日々昼も夜も、小さなアプリは彼女のポッドに満足し、彼女のレプリカに満足していました。</a:t>
            </a:r>
            <a:br>
              <a:rPr lang="ja-JP" altLang="en-US" sz="1400">
                <a:solidFill>
                  <a:schemeClr val="tx1"/>
                </a:solidFill>
              </a:rPr>
            </a:br>
            <a:r>
              <a:rPr lang="ja-JP" altLang="en-US" sz="1400">
                <a:solidFill>
                  <a:schemeClr val="tx1"/>
                </a:solidFill>
              </a:rPr>
              <a:t>しかし、自分で持っているだけでは、たとえ自分自身のコピーがいくつあっても、素晴らしいわけではありません。</a:t>
            </a:r>
            <a:br>
              <a:rPr lang="ja-JP" altLang="en-US" sz="1400">
                <a:solidFill>
                  <a:schemeClr val="tx1"/>
                </a:solidFill>
              </a:rPr>
            </a:br>
            <a:r>
              <a:rPr lang="ja-JP" altLang="en-US" sz="1400">
                <a:solidFill>
                  <a:schemeClr val="tx1"/>
                </a:solidFill>
              </a:rPr>
              <a:t>キャプテン・クーベは優しく微笑みました。「うってつけのものがあるよ」</a:t>
            </a:r>
            <a:br>
              <a:rPr lang="ja-JP" altLang="en-US" sz="1400">
                <a:solidFill>
                  <a:schemeClr val="tx1"/>
                </a:solidFill>
              </a:rPr>
            </a:br>
            <a:r>
              <a:rPr lang="ja-JP" altLang="en-US" sz="1400">
                <a:solidFill>
                  <a:schemeClr val="tx1"/>
                </a:solidFill>
              </a:rPr>
              <a:t>彼は話し始めるやいなや、フィッピーのレプリケーションコントローラと残りの船との間に、トンネルがつながっていることを伝えました。</a:t>
            </a:r>
            <a:br>
              <a:rPr lang="ja-JP" altLang="en-US" sz="1400">
                <a:solidFill>
                  <a:schemeClr val="tx1"/>
                </a:solidFill>
              </a:rPr>
            </a:br>
            <a:r>
              <a:rPr lang="ja-JP" altLang="en-US" sz="1400">
                <a:solidFill>
                  <a:schemeClr val="tx1"/>
                </a:solidFill>
              </a:rPr>
              <a:t>キャプテン・クーベは豪快に笑いながら 「たとえあなたのクローンが入れ替わったとしても、トンネルはとどまるので、代わりの他のポッドを見つけることができるよ！」</a:t>
            </a:r>
          </a:p>
        </p:txBody>
      </p:sp>
    </p:spTree>
    <p:extLst>
      <p:ext uri="{BB962C8B-B14F-4D97-AF65-F5344CB8AC3E}">
        <p14:creationId xmlns:p14="http://schemas.microsoft.com/office/powerpoint/2010/main" val="410579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が含まれている画像&#10;&#10;&#10;&#10;自動的に生成された説明">
            <a:extLst>
              <a:ext uri="{FF2B5EF4-FFF2-40B4-BE49-F238E27FC236}">
                <a16:creationId xmlns:a16="http://schemas.microsoft.com/office/drawing/2014/main" id="{58CF16E0-9F47-0A4D-BF6B-7D64913DDA30}"/>
              </a:ext>
            </a:extLst>
          </p:cNvPr>
          <p:cNvPicPr>
            <a:picLocks noChangeAspect="1"/>
          </p:cNvPicPr>
          <p:nvPr/>
        </p:nvPicPr>
        <p:blipFill>
          <a:blip r:embed="rId2"/>
          <a:stretch>
            <a:fillRect/>
          </a:stretch>
        </p:blipFill>
        <p:spPr>
          <a:xfrm>
            <a:off x="0" y="4762"/>
            <a:ext cx="10958513" cy="7305675"/>
          </a:xfrm>
          <a:prstGeom prst="rect">
            <a:avLst/>
          </a:prstGeom>
        </p:spPr>
      </p:pic>
      <p:sp>
        <p:nvSpPr>
          <p:cNvPr id="4" name="正方形/長方形 3">
            <a:extLst>
              <a:ext uri="{FF2B5EF4-FFF2-40B4-BE49-F238E27FC236}">
                <a16:creationId xmlns:a16="http://schemas.microsoft.com/office/drawing/2014/main" id="{0BF85DF7-631B-4B47-8BE9-53EC4EE0D837}"/>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a:solidFill>
                  <a:schemeClr val="tx1"/>
                </a:solidFill>
              </a:rPr>
              <a:t>サービスは、</a:t>
            </a:r>
            <a:r>
              <a:rPr lang="en-US" altLang="ja-JP" sz="1600" dirty="0">
                <a:solidFill>
                  <a:schemeClr val="tx1"/>
                </a:solidFill>
              </a:rPr>
              <a:t>Kubernetes</a:t>
            </a:r>
            <a:r>
              <a:rPr lang="ja-JP" altLang="en-US" sz="1600">
                <a:solidFill>
                  <a:schemeClr val="tx1"/>
                </a:solidFill>
              </a:rPr>
              <a:t>のリソース（他のポッドやレプリカセット）が提供するサービスを見つけだすためのしくみです。</a:t>
            </a:r>
          </a:p>
          <a:p>
            <a:br>
              <a:rPr lang="ja-JP" altLang="en-US" sz="1600">
                <a:solidFill>
                  <a:schemeClr val="tx1"/>
                </a:solidFill>
              </a:rPr>
            </a:br>
            <a:r>
              <a:rPr lang="ja-JP" altLang="en-US" sz="1600">
                <a:solidFill>
                  <a:schemeClr val="tx1"/>
                </a:solidFill>
              </a:rPr>
              <a:t>ポッドが入れ替わっても、サービスの</a:t>
            </a:r>
            <a:r>
              <a:rPr lang="en-US" altLang="ja-JP" sz="1600" dirty="0">
                <a:solidFill>
                  <a:schemeClr val="tx1"/>
                </a:solidFill>
              </a:rPr>
              <a:t>IP</a:t>
            </a:r>
            <a:r>
              <a:rPr lang="ja-JP" altLang="en-US" sz="1600">
                <a:solidFill>
                  <a:schemeClr val="tx1"/>
                </a:solidFill>
              </a:rPr>
              <a:t>アドレスとポートは同じままです。他のアプリケーションでは、</a:t>
            </a:r>
            <a:r>
              <a:rPr lang="en-US" altLang="ja-JP" sz="1600" dirty="0" err="1">
                <a:solidFill>
                  <a:schemeClr val="tx1"/>
                </a:solidFill>
              </a:rPr>
              <a:t>Kurbernetes</a:t>
            </a:r>
            <a:r>
              <a:rPr lang="ja-JP" altLang="en-US" sz="1600">
                <a:solidFill>
                  <a:schemeClr val="tx1"/>
                </a:solidFill>
              </a:rPr>
              <a:t>のサービスディスカバリーを通じてサービスを見つけることができます。</a:t>
            </a:r>
          </a:p>
        </p:txBody>
      </p:sp>
    </p:spTree>
    <p:extLst>
      <p:ext uri="{BB962C8B-B14F-4D97-AF65-F5344CB8AC3E}">
        <p14:creationId xmlns:p14="http://schemas.microsoft.com/office/powerpoint/2010/main" val="2013264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床, 壁 が含まれている画像&#10;&#10;&#10;&#10;自動的に生成された説明">
            <a:extLst>
              <a:ext uri="{FF2B5EF4-FFF2-40B4-BE49-F238E27FC236}">
                <a16:creationId xmlns:a16="http://schemas.microsoft.com/office/drawing/2014/main" id="{C4C9DC7F-76E4-3B49-B05F-EDE2C6F96F63}"/>
              </a:ext>
            </a:extLst>
          </p:cNvPr>
          <p:cNvPicPr>
            <a:picLocks noChangeAspect="1"/>
          </p:cNvPicPr>
          <p:nvPr/>
        </p:nvPicPr>
        <p:blipFill>
          <a:blip r:embed="rId2"/>
          <a:stretch>
            <a:fillRect/>
          </a:stretch>
        </p:blipFill>
        <p:spPr>
          <a:xfrm>
            <a:off x="0" y="529"/>
            <a:ext cx="10958513" cy="7314141"/>
          </a:xfrm>
          <a:prstGeom prst="rect">
            <a:avLst/>
          </a:prstGeom>
        </p:spPr>
      </p:pic>
      <p:sp>
        <p:nvSpPr>
          <p:cNvPr id="4" name="正方形/長方形 3">
            <a:extLst>
              <a:ext uri="{FF2B5EF4-FFF2-40B4-BE49-F238E27FC236}">
                <a16:creationId xmlns:a16="http://schemas.microsoft.com/office/drawing/2014/main" id="{E47749A1-1A69-FA49-BC3A-12E4D1F7BB10}"/>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フィッピーは船の残りの部分を探し始めました。</a:t>
            </a:r>
          </a:p>
          <a:p>
            <a:r>
              <a:rPr lang="ja-JP" altLang="en-US" sz="1200">
                <a:solidFill>
                  <a:schemeClr val="tx1"/>
                </a:solidFill>
              </a:rPr>
              <a:t>フィッピーがゴールディと出会い、彼女らが最高の友達になったのはずっと昔のことではありません。ある日、ゴールディは特別なことをしました。 </a:t>
            </a:r>
          </a:p>
          <a:p>
            <a:r>
              <a:rPr lang="ja-JP" altLang="en-US" sz="1200">
                <a:solidFill>
                  <a:schemeClr val="tx1"/>
                </a:solidFill>
              </a:rPr>
              <a:t>彼女はフィッピーにプレゼントをしました。フィッピーはすぐに悲しくなり彼女の眼は涙で溢れました。</a:t>
            </a:r>
          </a:p>
          <a:p>
            <a:r>
              <a:rPr lang="ja-JP" altLang="en-US" sz="1200">
                <a:solidFill>
                  <a:schemeClr val="tx1"/>
                </a:solidFill>
              </a:rPr>
              <a:t>「なぜそんなに悲しいの？」ゴールディは尋ねました。</a:t>
            </a:r>
          </a:p>
          <a:p>
            <a:r>
              <a:rPr lang="ja-JP" altLang="en-US" sz="1200">
                <a:solidFill>
                  <a:schemeClr val="tx1"/>
                </a:solidFill>
              </a:rPr>
              <a:t>「このプレゼントはとても嬉しいわ。でも、私はどこにもそれを置いておくことができないの」とフィッピーはすすり泣きました。</a:t>
            </a:r>
          </a:p>
          <a:p>
            <a:r>
              <a:rPr lang="ja-JP" altLang="en-US" sz="1200">
                <a:solidFill>
                  <a:schemeClr val="tx1"/>
                </a:solidFill>
              </a:rPr>
              <a:t>しかし、ゴールディーは何をすべきかを知っていました。</a:t>
            </a:r>
          </a:p>
          <a:p>
            <a:r>
              <a:rPr lang="ja-JP" altLang="en-US" sz="1200">
                <a:solidFill>
                  <a:schemeClr val="tx1"/>
                </a:solidFill>
              </a:rPr>
              <a:t>「フィッピー、なぜそれをボリュームに入れないの？」</a:t>
            </a:r>
          </a:p>
        </p:txBody>
      </p:sp>
    </p:spTree>
    <p:extLst>
      <p:ext uri="{BB962C8B-B14F-4D97-AF65-F5344CB8AC3E}">
        <p14:creationId xmlns:p14="http://schemas.microsoft.com/office/powerpoint/2010/main" val="700808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室内, 机 が含まれている画像&#10;&#10;&#10;&#10;自動的に生成された説明">
            <a:extLst>
              <a:ext uri="{FF2B5EF4-FFF2-40B4-BE49-F238E27FC236}">
                <a16:creationId xmlns:a16="http://schemas.microsoft.com/office/drawing/2014/main" id="{A72AE612-E768-7344-86B4-E69CF704251B}"/>
              </a:ext>
            </a:extLst>
          </p:cNvPr>
          <p:cNvPicPr>
            <a:picLocks noChangeAspect="1"/>
          </p:cNvPicPr>
          <p:nvPr/>
        </p:nvPicPr>
        <p:blipFill>
          <a:blip r:embed="rId2"/>
          <a:stretch>
            <a:fillRect/>
          </a:stretch>
        </p:blipFill>
        <p:spPr>
          <a:xfrm>
            <a:off x="-797" y="0"/>
            <a:ext cx="10960100" cy="7315200"/>
          </a:xfrm>
          <a:prstGeom prst="rect">
            <a:avLst/>
          </a:prstGeom>
        </p:spPr>
      </p:pic>
      <p:pic>
        <p:nvPicPr>
          <p:cNvPr id="8" name="図 7">
            <a:extLst>
              <a:ext uri="{FF2B5EF4-FFF2-40B4-BE49-F238E27FC236}">
                <a16:creationId xmlns:a16="http://schemas.microsoft.com/office/drawing/2014/main" id="{B95B8EC4-3690-C846-AF86-E060EE277BB1}"/>
              </a:ext>
            </a:extLst>
          </p:cNvPr>
          <p:cNvPicPr>
            <a:picLocks noChangeAspect="1"/>
          </p:cNvPicPr>
          <p:nvPr/>
        </p:nvPicPr>
        <p:blipFill>
          <a:blip r:embed="rId3"/>
          <a:stretch>
            <a:fillRect/>
          </a:stretch>
        </p:blipFill>
        <p:spPr>
          <a:xfrm>
            <a:off x="2206231" y="-635940"/>
            <a:ext cx="2885440" cy="447040"/>
          </a:xfrm>
          <a:prstGeom prst="rect">
            <a:avLst/>
          </a:prstGeom>
        </p:spPr>
      </p:pic>
      <p:sp>
        <p:nvSpPr>
          <p:cNvPr id="9" name="正方形/長方形 8">
            <a:extLst>
              <a:ext uri="{FF2B5EF4-FFF2-40B4-BE49-F238E27FC236}">
                <a16:creationId xmlns:a16="http://schemas.microsoft.com/office/drawing/2014/main" id="{E299B375-EF4C-F84D-8F28-1BD897A783C3}"/>
              </a:ext>
            </a:extLst>
          </p:cNvPr>
          <p:cNvSpPr/>
          <p:nvPr/>
        </p:nvSpPr>
        <p:spPr>
          <a:xfrm>
            <a:off x="0" y="6738257"/>
            <a:ext cx="10958513" cy="576942"/>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自分の子供たちにソフトウェアエンジニアを説明しようとしている、全ての親たちに捧げます。</a:t>
            </a:r>
          </a:p>
        </p:txBody>
      </p:sp>
    </p:spTree>
    <p:extLst>
      <p:ext uri="{BB962C8B-B14F-4D97-AF65-F5344CB8AC3E}">
        <p14:creationId xmlns:p14="http://schemas.microsoft.com/office/powerpoint/2010/main" val="558282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010A903-2B94-F947-A5CA-9FC419519F4F}"/>
              </a:ext>
            </a:extLst>
          </p:cNvPr>
          <p:cNvPicPr>
            <a:picLocks noChangeAspect="1"/>
          </p:cNvPicPr>
          <p:nvPr/>
        </p:nvPicPr>
        <p:blipFill>
          <a:blip r:embed="rId2"/>
          <a:stretch>
            <a:fillRect/>
          </a:stretch>
        </p:blipFill>
        <p:spPr>
          <a:xfrm>
            <a:off x="0" y="10689"/>
            <a:ext cx="10958513" cy="7314141"/>
          </a:xfrm>
          <a:prstGeom prst="rect">
            <a:avLst/>
          </a:prstGeom>
        </p:spPr>
      </p:pic>
      <p:sp>
        <p:nvSpPr>
          <p:cNvPr id="4" name="正方形/長方形 3">
            <a:extLst>
              <a:ext uri="{FF2B5EF4-FFF2-40B4-BE49-F238E27FC236}">
                <a16:creationId xmlns:a16="http://schemas.microsoft.com/office/drawing/2014/main" id="{37E604CB-58EA-7747-A438-A97D7D366D46}"/>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ボリュームとは、コンテナが永続データを格納しアクセスできる場所のことです。</a:t>
            </a:r>
            <a:br>
              <a:rPr lang="ja-JP" altLang="en-US" sz="1400">
                <a:solidFill>
                  <a:schemeClr val="tx1"/>
                </a:solidFill>
              </a:rPr>
            </a:br>
            <a:r>
              <a:rPr lang="ja-JP" altLang="en-US" sz="1400">
                <a:solidFill>
                  <a:schemeClr val="tx1"/>
                </a:solidFill>
              </a:rPr>
              <a:t>ボリュームは、ローカルファイルシステムの一部として表示されます。</a:t>
            </a:r>
            <a:br>
              <a:rPr lang="ja-JP" altLang="en-US" sz="1400">
                <a:solidFill>
                  <a:schemeClr val="tx1"/>
                </a:solidFill>
              </a:rPr>
            </a:br>
            <a:r>
              <a:rPr lang="ja-JP" altLang="en-US" sz="1400">
                <a:solidFill>
                  <a:schemeClr val="tx1"/>
                </a:solidFill>
              </a:rPr>
              <a:t>ボリュームは、ローカルストレージだけでなく、</a:t>
            </a:r>
            <a:r>
              <a:rPr lang="en-US" altLang="ja-JP" sz="1400" dirty="0" err="1">
                <a:solidFill>
                  <a:schemeClr val="tx1"/>
                </a:solidFill>
              </a:rPr>
              <a:t>Ceph</a:t>
            </a:r>
            <a:r>
              <a:rPr lang="ja-JP" altLang="en-US" sz="1400">
                <a:solidFill>
                  <a:schemeClr val="tx1"/>
                </a:solidFill>
              </a:rPr>
              <a:t>、</a:t>
            </a:r>
            <a:r>
              <a:rPr lang="en-US" altLang="ja-JP" sz="1400" dirty="0" err="1">
                <a:solidFill>
                  <a:schemeClr val="tx1"/>
                </a:solidFill>
              </a:rPr>
              <a:t>Gluster</a:t>
            </a:r>
            <a:r>
              <a:rPr lang="ja-JP" altLang="en-US" sz="1400">
                <a:solidFill>
                  <a:schemeClr val="tx1"/>
                </a:solidFill>
              </a:rPr>
              <a:t>、クラウドストレージ、または他の多くのストレージバックエンドによってサポートされます。</a:t>
            </a:r>
          </a:p>
        </p:txBody>
      </p:sp>
    </p:spTree>
    <p:extLst>
      <p:ext uri="{BB962C8B-B14F-4D97-AF65-F5344CB8AC3E}">
        <p14:creationId xmlns:p14="http://schemas.microsoft.com/office/powerpoint/2010/main" val="632036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おもちゃ, 人形 が含まれている画像&#10;&#10;&#10;&#10;自動的に生成された説明">
            <a:extLst>
              <a:ext uri="{FF2B5EF4-FFF2-40B4-BE49-F238E27FC236}">
                <a16:creationId xmlns:a16="http://schemas.microsoft.com/office/drawing/2014/main" id="{8051CF82-D6C1-3E45-8215-9C75823D2D08}"/>
              </a:ext>
            </a:extLst>
          </p:cNvPr>
          <p:cNvPicPr>
            <a:picLocks noChangeAspect="1"/>
          </p:cNvPicPr>
          <p:nvPr/>
        </p:nvPicPr>
        <p:blipFill>
          <a:blip r:embed="rId2"/>
          <a:stretch>
            <a:fillRect/>
          </a:stretch>
        </p:blipFill>
        <p:spPr>
          <a:xfrm>
            <a:off x="0" y="529"/>
            <a:ext cx="10958513" cy="7314141"/>
          </a:xfrm>
          <a:prstGeom prst="rect">
            <a:avLst/>
          </a:prstGeom>
        </p:spPr>
      </p:pic>
      <p:sp>
        <p:nvSpPr>
          <p:cNvPr id="4" name="正方形/長方形 3">
            <a:extLst>
              <a:ext uri="{FF2B5EF4-FFF2-40B4-BE49-F238E27FC236}">
                <a16:creationId xmlns:a16="http://schemas.microsoft.com/office/drawing/2014/main" id="{079255B8-27B6-4840-A6B2-9373E77D234F}"/>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フィッピーはキャプテン・クーベの船での生活をとても気に入り、彼女は新しい友達とも楽しみました。（もちろんゴールディのすべてのポッドのレプリカも同じように）</a:t>
            </a:r>
            <a:br>
              <a:rPr lang="ja-JP" altLang="en-US" sz="1400">
                <a:solidFill>
                  <a:schemeClr val="tx1"/>
                </a:solidFill>
              </a:rPr>
            </a:br>
            <a:r>
              <a:rPr lang="ja-JP" altLang="en-US" sz="1400">
                <a:solidFill>
                  <a:schemeClr val="tx1"/>
                </a:solidFill>
              </a:rPr>
              <a:t>しかし、彼女はふと怖い怖いホスティングプロバイダでの日々のことを思い出しました。彼女は、自分のプライバシーを守ることができるのかしらと疑問に思い始めました。</a:t>
            </a:r>
            <a:br>
              <a:rPr lang="ja-JP" altLang="en-US" sz="1400">
                <a:solidFill>
                  <a:schemeClr val="tx1"/>
                </a:solidFill>
              </a:rPr>
            </a:br>
            <a:r>
              <a:rPr lang="ja-JP" altLang="en-US" sz="1400">
                <a:solidFill>
                  <a:schemeClr val="tx1"/>
                </a:solidFill>
              </a:rPr>
              <a:t>「それは必要なものだね」とキャプテン・クーベは言いました。</a:t>
            </a:r>
          </a:p>
          <a:p>
            <a:r>
              <a:rPr lang="ja-JP" altLang="en-US" sz="1400">
                <a:solidFill>
                  <a:schemeClr val="tx1"/>
                </a:solidFill>
              </a:rPr>
              <a:t>「ネームスペースだ」</a:t>
            </a:r>
          </a:p>
        </p:txBody>
      </p:sp>
    </p:spTree>
    <p:extLst>
      <p:ext uri="{BB962C8B-B14F-4D97-AF65-F5344CB8AC3E}">
        <p14:creationId xmlns:p14="http://schemas.microsoft.com/office/powerpoint/2010/main" val="3970733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が含まれている画像&#10;&#10;&#10;&#10;自動的に生成された説明">
            <a:extLst>
              <a:ext uri="{FF2B5EF4-FFF2-40B4-BE49-F238E27FC236}">
                <a16:creationId xmlns:a16="http://schemas.microsoft.com/office/drawing/2014/main" id="{D77F111E-05F8-C344-B7D9-E290E7E9BFC3}"/>
              </a:ext>
            </a:extLst>
          </p:cNvPr>
          <p:cNvPicPr>
            <a:picLocks noChangeAspect="1"/>
          </p:cNvPicPr>
          <p:nvPr/>
        </p:nvPicPr>
        <p:blipFill>
          <a:blip r:embed="rId2"/>
          <a:stretch>
            <a:fillRect/>
          </a:stretch>
        </p:blipFill>
        <p:spPr>
          <a:xfrm>
            <a:off x="0" y="4762"/>
            <a:ext cx="10958513" cy="7305675"/>
          </a:xfrm>
          <a:prstGeom prst="rect">
            <a:avLst/>
          </a:prstGeom>
        </p:spPr>
      </p:pic>
      <p:sp>
        <p:nvSpPr>
          <p:cNvPr id="4" name="正方形/長方形 3">
            <a:extLst>
              <a:ext uri="{FF2B5EF4-FFF2-40B4-BE49-F238E27FC236}">
                <a16:creationId xmlns:a16="http://schemas.microsoft.com/office/drawing/2014/main" id="{DD1D735E-D37B-0B47-9C75-018DE92BF983}"/>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ネームスペースは、</a:t>
            </a:r>
            <a:r>
              <a:rPr lang="en-US" altLang="ja-JP" dirty="0">
                <a:solidFill>
                  <a:schemeClr val="tx1"/>
                </a:solidFill>
              </a:rPr>
              <a:t>Kubernetes</a:t>
            </a:r>
            <a:r>
              <a:rPr lang="ja-JP" altLang="en-US">
                <a:solidFill>
                  <a:schemeClr val="tx1"/>
                </a:solidFill>
              </a:rPr>
              <a:t>内のリソースを論理的にグループするしくみです。</a:t>
            </a:r>
          </a:p>
          <a:p>
            <a:br>
              <a:rPr lang="ja-JP" altLang="en-US">
                <a:solidFill>
                  <a:schemeClr val="tx1"/>
                </a:solidFill>
              </a:rPr>
            </a:br>
            <a:r>
              <a:rPr lang="ja-JP" altLang="en-US">
                <a:solidFill>
                  <a:schemeClr val="tx1"/>
                </a:solidFill>
              </a:rPr>
              <a:t>サービス、ポッド、レプリカセット、ボリュームは同一ネームスペース内で互いに簡単にアクセスできます。つまり、ネームスペースはクラスタの中でリソースを分離するものです。</a:t>
            </a:r>
          </a:p>
        </p:txBody>
      </p:sp>
    </p:spTree>
    <p:extLst>
      <p:ext uri="{BB962C8B-B14F-4D97-AF65-F5344CB8AC3E}">
        <p14:creationId xmlns:p14="http://schemas.microsoft.com/office/powerpoint/2010/main" val="841955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空 が含まれている画像&#10;&#10;&#10;&#10;自動的に生成された説明">
            <a:extLst>
              <a:ext uri="{FF2B5EF4-FFF2-40B4-BE49-F238E27FC236}">
                <a16:creationId xmlns:a16="http://schemas.microsoft.com/office/drawing/2014/main" id="{46CC63A1-50B0-DF44-A423-11DDB10B7A1F}"/>
              </a:ext>
            </a:extLst>
          </p:cNvPr>
          <p:cNvPicPr>
            <a:picLocks noChangeAspect="1"/>
          </p:cNvPicPr>
          <p:nvPr/>
        </p:nvPicPr>
        <p:blipFill>
          <a:blip r:embed="rId2"/>
          <a:stretch>
            <a:fillRect/>
          </a:stretch>
        </p:blipFill>
        <p:spPr>
          <a:xfrm>
            <a:off x="0" y="529"/>
            <a:ext cx="10958513" cy="7314141"/>
          </a:xfrm>
          <a:prstGeom prst="rect">
            <a:avLst/>
          </a:prstGeom>
        </p:spPr>
      </p:pic>
      <p:sp>
        <p:nvSpPr>
          <p:cNvPr id="4" name="正方形/長方形 3">
            <a:extLst>
              <a:ext uri="{FF2B5EF4-FFF2-40B4-BE49-F238E27FC236}">
                <a16:creationId xmlns:a16="http://schemas.microsoft.com/office/drawing/2014/main" id="{AF643EEE-043A-B845-B28C-B73C0C6FDBF9}"/>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a:solidFill>
                  <a:schemeClr val="tx1"/>
                </a:solidFill>
              </a:rPr>
              <a:t>キャプテン・クーベの船に乗ってほんとうに良かった。</a:t>
            </a:r>
            <a:br>
              <a:rPr lang="ja-JP" altLang="en-US" sz="1600">
                <a:solidFill>
                  <a:schemeClr val="tx1"/>
                </a:solidFill>
              </a:rPr>
            </a:br>
            <a:r>
              <a:rPr lang="ja-JP" altLang="en-US" sz="1600">
                <a:solidFill>
                  <a:schemeClr val="tx1"/>
                </a:solidFill>
              </a:rPr>
              <a:t>彼女の新しい友達たちと共に、フィッピーは海を航海しました。</a:t>
            </a:r>
            <a:br>
              <a:rPr lang="ja-JP" altLang="en-US" sz="1600">
                <a:solidFill>
                  <a:schemeClr val="tx1"/>
                </a:solidFill>
              </a:rPr>
            </a:br>
            <a:r>
              <a:rPr lang="ja-JP" altLang="en-US" sz="1600">
                <a:solidFill>
                  <a:schemeClr val="tx1"/>
                </a:solidFill>
              </a:rPr>
              <a:t>彼女はたくさんの大きな冒険をしました。この物語で最も大事なことは、フィッピーは安心できる自分のお家を見つけたことでしょう。</a:t>
            </a:r>
            <a:br>
              <a:rPr lang="ja-JP" altLang="en-US" sz="1600">
                <a:solidFill>
                  <a:schemeClr val="tx1"/>
                </a:solidFill>
              </a:rPr>
            </a:br>
            <a:r>
              <a:rPr lang="ja-JP" altLang="en-US" sz="1600">
                <a:solidFill>
                  <a:schemeClr val="tx1"/>
                </a:solidFill>
              </a:rPr>
              <a:t>その後、フィッピーは幸せに暮らしましたとさ。</a:t>
            </a:r>
          </a:p>
        </p:txBody>
      </p:sp>
    </p:spTree>
    <p:extLst>
      <p:ext uri="{BB962C8B-B14F-4D97-AF65-F5344CB8AC3E}">
        <p14:creationId xmlns:p14="http://schemas.microsoft.com/office/powerpoint/2010/main" val="9459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95B8EC4-3690-C846-AF86-E060EE277BB1}"/>
              </a:ext>
            </a:extLst>
          </p:cNvPr>
          <p:cNvPicPr>
            <a:picLocks noChangeAspect="1"/>
          </p:cNvPicPr>
          <p:nvPr/>
        </p:nvPicPr>
        <p:blipFill>
          <a:blip r:embed="rId3"/>
          <a:stretch>
            <a:fillRect/>
          </a:stretch>
        </p:blipFill>
        <p:spPr>
          <a:xfrm>
            <a:off x="2206231" y="-635940"/>
            <a:ext cx="2885440" cy="447040"/>
          </a:xfrm>
          <a:prstGeom prst="rect">
            <a:avLst/>
          </a:prstGeom>
        </p:spPr>
      </p:pic>
      <p:pic>
        <p:nvPicPr>
          <p:cNvPr id="3" name="図 2">
            <a:extLst>
              <a:ext uri="{FF2B5EF4-FFF2-40B4-BE49-F238E27FC236}">
                <a16:creationId xmlns:a16="http://schemas.microsoft.com/office/drawing/2014/main" id="{8A81EBF6-497B-184F-9898-E378FA0B4EA4}"/>
              </a:ext>
            </a:extLst>
          </p:cNvPr>
          <p:cNvPicPr>
            <a:picLocks noChangeAspect="1"/>
          </p:cNvPicPr>
          <p:nvPr/>
        </p:nvPicPr>
        <p:blipFill>
          <a:blip r:embed="rId4"/>
          <a:stretch>
            <a:fillRect/>
          </a:stretch>
        </p:blipFill>
        <p:spPr>
          <a:xfrm>
            <a:off x="745889" y="-635940"/>
            <a:ext cx="9466729" cy="7315200"/>
          </a:xfrm>
          <a:prstGeom prst="rect">
            <a:avLst/>
          </a:prstGeom>
        </p:spPr>
      </p:pic>
      <p:sp>
        <p:nvSpPr>
          <p:cNvPr id="5" name="テキスト ボックス 4">
            <a:extLst>
              <a:ext uri="{FF2B5EF4-FFF2-40B4-BE49-F238E27FC236}">
                <a16:creationId xmlns:a16="http://schemas.microsoft.com/office/drawing/2014/main" id="{0138F203-5543-274C-9226-C4A61B4D31E8}"/>
              </a:ext>
            </a:extLst>
          </p:cNvPr>
          <p:cNvSpPr txBox="1"/>
          <p:nvPr/>
        </p:nvSpPr>
        <p:spPr>
          <a:xfrm>
            <a:off x="2154785" y="3657600"/>
            <a:ext cx="7110601" cy="1200329"/>
          </a:xfrm>
          <a:prstGeom prst="rect">
            <a:avLst/>
          </a:prstGeom>
          <a:noFill/>
        </p:spPr>
        <p:txBody>
          <a:bodyPr wrap="none" rtlCol="0">
            <a:spAutoFit/>
          </a:bodyPr>
          <a:lstStyle/>
          <a:p>
            <a:r>
              <a:rPr kumimoji="1" lang="ja-JP" altLang="en-US"/>
              <a:t>原著著者：</a:t>
            </a:r>
            <a:r>
              <a:rPr kumimoji="1" lang="en-US" altLang="ja-JP" dirty="0"/>
              <a:t>Matt Butcher</a:t>
            </a:r>
          </a:p>
          <a:p>
            <a:r>
              <a:rPr kumimoji="1" lang="ja-JP" altLang="en-US"/>
              <a:t>原著イラスト：</a:t>
            </a:r>
            <a:r>
              <a:rPr kumimoji="1" lang="en-US" altLang="ja-JP" dirty="0"/>
              <a:t>Bailey </a:t>
            </a:r>
            <a:r>
              <a:rPr kumimoji="1" lang="en-US" altLang="ja-JP" dirty="0" err="1"/>
              <a:t>Beougher</a:t>
            </a:r>
            <a:endParaRPr kumimoji="1" lang="en-US" altLang="ja-JP" dirty="0"/>
          </a:p>
          <a:p>
            <a:r>
              <a:rPr kumimoji="1" lang="ja-JP" altLang="en-US"/>
              <a:t>原著デザイン：</a:t>
            </a:r>
            <a:r>
              <a:rPr kumimoji="1" lang="en-US" altLang="ja-JP" dirty="0"/>
              <a:t>Karen Chu</a:t>
            </a:r>
          </a:p>
          <a:p>
            <a:r>
              <a:rPr kumimoji="1" lang="ja-JP" altLang="en-US"/>
              <a:t>原著</a:t>
            </a:r>
            <a:r>
              <a:rPr kumimoji="1" lang="en-US" altLang="ja-JP" dirty="0"/>
              <a:t>Go Gopher</a:t>
            </a:r>
            <a:r>
              <a:rPr kumimoji="1" lang="ja-JP" altLang="en-US"/>
              <a:t>をベースとしたゴルディーのイラスト：</a:t>
            </a:r>
            <a:r>
              <a:rPr kumimoji="1" lang="en-US" altLang="ja-JP" dirty="0"/>
              <a:t>Renee</a:t>
            </a:r>
            <a:r>
              <a:rPr kumimoji="1" lang="ja-JP" altLang="en-US"/>
              <a:t> </a:t>
            </a:r>
            <a:r>
              <a:rPr kumimoji="1" lang="en-US" altLang="ja-JP" dirty="0"/>
              <a:t>French</a:t>
            </a:r>
          </a:p>
        </p:txBody>
      </p:sp>
      <p:sp>
        <p:nvSpPr>
          <p:cNvPr id="6" name="正方形/長方形 5">
            <a:extLst>
              <a:ext uri="{FF2B5EF4-FFF2-40B4-BE49-F238E27FC236}">
                <a16:creationId xmlns:a16="http://schemas.microsoft.com/office/drawing/2014/main" id="{0EF4DA95-F46B-C448-A4BC-03CDA438E157}"/>
              </a:ext>
            </a:extLst>
          </p:cNvPr>
          <p:cNvSpPr/>
          <p:nvPr/>
        </p:nvSpPr>
        <p:spPr>
          <a:xfrm>
            <a:off x="205126" y="6718442"/>
            <a:ext cx="10548257" cy="461665"/>
          </a:xfrm>
          <a:prstGeom prst="rect">
            <a:avLst/>
          </a:prstGeom>
        </p:spPr>
        <p:txBody>
          <a:bodyPr wrap="square">
            <a:spAutoFit/>
          </a:bodyPr>
          <a:lstStyle/>
          <a:p>
            <a:pPr lvl="0" defTabSz="914400">
              <a:defRPr/>
            </a:pPr>
            <a:r>
              <a:rPr kumimoji="1" lang="ja-JP" altLang="en-US" sz="1200"/>
              <a:t>フィッピー、キャプテン クーべ、</a:t>
            </a:r>
            <a:r>
              <a:rPr kumimoji="1" lang="en" altLang="ja-JP" sz="1200" dirty="0"/>
              <a:t>The Children’s Illustrated Guide to Kubernetes</a:t>
            </a:r>
            <a:r>
              <a:rPr kumimoji="1" lang="ja-JP" altLang="en-US" sz="1200"/>
              <a:t>は、</a:t>
            </a:r>
            <a:r>
              <a:rPr kumimoji="1" lang="en-US" altLang="ja-JP" sz="1200" dirty="0"/>
              <a:t>Cloud Native Computing Foundation</a:t>
            </a:r>
            <a:r>
              <a:rPr kumimoji="1" lang="ja-JP" altLang="en-US" sz="1200"/>
              <a:t>の代わりに</a:t>
            </a:r>
            <a:r>
              <a:rPr kumimoji="1" lang="en-US" altLang="ja-JP" sz="1200" dirty="0"/>
              <a:t>Linux Foundation</a:t>
            </a:r>
            <a:r>
              <a:rPr kumimoji="1" lang="ja-JP" altLang="en-US" sz="1200"/>
              <a:t>によるコピーライトを持ちます。これは、</a:t>
            </a:r>
            <a:r>
              <a:rPr kumimoji="1" lang="en-US" altLang="ja-JP" sz="1200" dirty="0"/>
              <a:t>Creative Commons</a:t>
            </a:r>
            <a:r>
              <a:rPr kumimoji="1" lang="ja-JP" altLang="en-US" sz="1200"/>
              <a:t> </a:t>
            </a:r>
            <a:r>
              <a:rPr kumimoji="1" lang="en-US" altLang="ja-JP" sz="1200" dirty="0"/>
              <a:t>Attribution 4.0 International (CC-BY-4.0)</a:t>
            </a:r>
            <a:r>
              <a:rPr kumimoji="1" lang="ja-JP" altLang="en-US" sz="1200"/>
              <a:t>に準拠します。</a:t>
            </a:r>
            <a:endParaRPr kumimoji="1" lang="en" altLang="ja-JP" sz="1200" dirty="0"/>
          </a:p>
        </p:txBody>
      </p:sp>
      <p:sp>
        <p:nvSpPr>
          <p:cNvPr id="9" name="テキスト ボックス 8">
            <a:extLst>
              <a:ext uri="{FF2B5EF4-FFF2-40B4-BE49-F238E27FC236}">
                <a16:creationId xmlns:a16="http://schemas.microsoft.com/office/drawing/2014/main" id="{05FF34DE-9EEB-474B-80BE-002629CA2863}"/>
              </a:ext>
            </a:extLst>
          </p:cNvPr>
          <p:cNvSpPr txBox="1"/>
          <p:nvPr/>
        </p:nvSpPr>
        <p:spPr>
          <a:xfrm>
            <a:off x="2154785" y="5134928"/>
            <a:ext cx="8035854" cy="1754326"/>
          </a:xfrm>
          <a:prstGeom prst="rect">
            <a:avLst/>
          </a:prstGeom>
          <a:noFill/>
        </p:spPr>
        <p:txBody>
          <a:bodyPr wrap="none" rtlCol="0">
            <a:spAutoFit/>
          </a:bodyPr>
          <a:lstStyle/>
          <a:p>
            <a:r>
              <a:rPr kumimoji="1" lang="ja-JP" altLang="en-US"/>
              <a:t>日本語版訳：</a:t>
            </a:r>
            <a:r>
              <a:rPr kumimoji="1" lang="en-US" altLang="ja-JP" dirty="0"/>
              <a:t>Kohei Ota(inductor), Shiho Asa(</a:t>
            </a:r>
            <a:r>
              <a:rPr kumimoji="1" lang="en-US" altLang="ja-JP" dirty="0" err="1"/>
              <a:t>asashiho</a:t>
            </a:r>
            <a:r>
              <a:rPr kumimoji="1" lang="en-US" altLang="ja-JP" dirty="0"/>
              <a:t>), Kyohei Moriyama(</a:t>
            </a:r>
            <a:r>
              <a:rPr kumimoji="1" lang="en-US" altLang="ja-JP" dirty="0" err="1"/>
              <a:t>sasukeh</a:t>
            </a:r>
            <a:r>
              <a:rPr kumimoji="1" lang="en-US" altLang="ja-JP" dirty="0"/>
              <a:t>)</a:t>
            </a:r>
          </a:p>
          <a:p>
            <a:r>
              <a:rPr kumimoji="1" lang="ja-JP" altLang="en-US"/>
              <a:t>翻訳レビュワー：</a:t>
            </a:r>
            <a:r>
              <a:rPr kumimoji="1" lang="en-US" altLang="ja-JP" dirty="0"/>
              <a:t>Junichi </a:t>
            </a:r>
            <a:r>
              <a:rPr kumimoji="1" lang="en-US" altLang="ja-JP" dirty="0" err="1"/>
              <a:t>Yoshise</a:t>
            </a:r>
            <a:r>
              <a:rPr kumimoji="1" lang="en-US" altLang="ja-JP" dirty="0"/>
              <a:t>(</a:t>
            </a:r>
            <a:r>
              <a:rPr kumimoji="1" lang="en-US" altLang="ja-JP" dirty="0" err="1"/>
              <a:t>jyoshise</a:t>
            </a:r>
            <a:r>
              <a:rPr kumimoji="1" lang="en-US" altLang="ja-JP" dirty="0"/>
              <a:t>)</a:t>
            </a:r>
          </a:p>
          <a:p>
            <a:r>
              <a:rPr kumimoji="1" lang="en-US" altLang="ja-JP" dirty="0"/>
              <a:t>PDF</a:t>
            </a:r>
            <a:r>
              <a:rPr kumimoji="1" lang="ja-JP" altLang="en-US"/>
              <a:t>コンポーズ：</a:t>
            </a:r>
            <a:r>
              <a:rPr kumimoji="1" lang="en-US" altLang="ja-JP" dirty="0"/>
              <a:t>Kyohei Moriyama(</a:t>
            </a:r>
            <a:r>
              <a:rPr kumimoji="1" lang="en-US" altLang="ja-JP" dirty="0" err="1"/>
              <a:t>sasukeh</a:t>
            </a:r>
            <a:r>
              <a:rPr kumimoji="1" lang="en-US" altLang="ja-JP" dirty="0"/>
              <a:t>)</a:t>
            </a:r>
          </a:p>
          <a:p>
            <a:endParaRPr kumimoji="1" lang="en-US" altLang="ja-JP" dirty="0"/>
          </a:p>
          <a:p>
            <a:endParaRPr kumimoji="1" lang="en-US" altLang="ja-JP" dirty="0"/>
          </a:p>
          <a:p>
            <a:endParaRPr kumimoji="1" lang="ja-JP" altLang="en-US"/>
          </a:p>
        </p:txBody>
      </p:sp>
    </p:spTree>
    <p:extLst>
      <p:ext uri="{BB962C8B-B14F-4D97-AF65-F5344CB8AC3E}">
        <p14:creationId xmlns:p14="http://schemas.microsoft.com/office/powerpoint/2010/main" val="2074540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descr="空 が含まれている画像&#10;&#10;&#10;&#10;自動的に生成された説明">
            <a:extLst>
              <a:ext uri="{FF2B5EF4-FFF2-40B4-BE49-F238E27FC236}">
                <a16:creationId xmlns:a16="http://schemas.microsoft.com/office/drawing/2014/main" id="{548F4916-3007-D344-8483-FEB708921AC4}"/>
              </a:ext>
            </a:extLst>
          </p:cNvPr>
          <p:cNvPicPr>
            <a:picLocks noChangeAspect="1"/>
          </p:cNvPicPr>
          <p:nvPr/>
        </p:nvPicPr>
        <p:blipFill rotWithShape="1">
          <a:blip r:embed="rId2"/>
          <a:srcRect r="6" b="1"/>
          <a:stretch/>
        </p:blipFill>
        <p:spPr>
          <a:xfrm>
            <a:off x="20" y="10"/>
            <a:ext cx="10958492" cy="7315190"/>
          </a:xfrm>
          <a:prstGeom prst="rect">
            <a:avLst/>
          </a:prstGeom>
        </p:spPr>
      </p:pic>
    </p:spTree>
    <p:extLst>
      <p:ext uri="{BB962C8B-B14F-4D97-AF65-F5344CB8AC3E}">
        <p14:creationId xmlns:p14="http://schemas.microsoft.com/office/powerpoint/2010/main" val="2182218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070CD7C-77B8-4943-9E80-151E4BA593A6}"/>
              </a:ext>
            </a:extLst>
          </p:cNvPr>
          <p:cNvPicPr>
            <a:picLocks noChangeAspect="1"/>
          </p:cNvPicPr>
          <p:nvPr/>
        </p:nvPicPr>
        <p:blipFill>
          <a:blip r:embed="rId2"/>
          <a:stretch>
            <a:fillRect/>
          </a:stretch>
        </p:blipFill>
        <p:spPr>
          <a:xfrm>
            <a:off x="0" y="529"/>
            <a:ext cx="10958513" cy="7314141"/>
          </a:xfrm>
          <a:prstGeom prst="rect">
            <a:avLst/>
          </a:prstGeom>
        </p:spPr>
      </p:pic>
      <p:sp>
        <p:nvSpPr>
          <p:cNvPr id="4" name="正方形/長方形 3">
            <a:extLst>
              <a:ext uri="{FF2B5EF4-FFF2-40B4-BE49-F238E27FC236}">
                <a16:creationId xmlns:a16="http://schemas.microsoft.com/office/drawing/2014/main" id="{F132792B-D0A0-AB47-92A9-F66FAD8821DF}"/>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a:solidFill>
                  <a:schemeClr val="tx1"/>
                </a:solidFill>
              </a:rPr>
              <a:t>むかしむかし、あるところに、フィッピーというアプリケーションがいました。</a:t>
            </a:r>
            <a:br>
              <a:rPr lang="ja-JP" altLang="en-US" sz="1600">
                <a:solidFill>
                  <a:schemeClr val="tx1"/>
                </a:solidFill>
              </a:rPr>
            </a:br>
            <a:r>
              <a:rPr lang="ja-JP" altLang="en-US" sz="1600">
                <a:solidFill>
                  <a:schemeClr val="tx1"/>
                </a:solidFill>
              </a:rPr>
              <a:t>彼女は</a:t>
            </a:r>
            <a:r>
              <a:rPr lang="en-US" altLang="ja-JP" sz="1600" dirty="0">
                <a:solidFill>
                  <a:schemeClr val="tx1"/>
                </a:solidFill>
              </a:rPr>
              <a:t>PHP</a:t>
            </a:r>
            <a:r>
              <a:rPr lang="ja-JP" altLang="en-US" sz="1600">
                <a:solidFill>
                  <a:schemeClr val="tx1"/>
                </a:solidFill>
              </a:rPr>
              <a:t>で書かれたシンプルなアプリケーションで、</a:t>
            </a:r>
            <a:r>
              <a:rPr lang="en-US" altLang="ja-JP" sz="1600" dirty="0">
                <a:solidFill>
                  <a:schemeClr val="tx1"/>
                </a:solidFill>
              </a:rPr>
              <a:t>1</a:t>
            </a:r>
            <a:r>
              <a:rPr lang="ja-JP" altLang="en-US" sz="1600">
                <a:solidFill>
                  <a:schemeClr val="tx1"/>
                </a:solidFill>
              </a:rPr>
              <a:t>ページしかありませんでした。</a:t>
            </a:r>
            <a:br>
              <a:rPr lang="ja-JP" altLang="en-US" sz="1600">
                <a:solidFill>
                  <a:schemeClr val="tx1"/>
                </a:solidFill>
              </a:rPr>
            </a:br>
            <a:r>
              <a:rPr lang="ja-JP" altLang="en-US" sz="1600">
                <a:solidFill>
                  <a:schemeClr val="tx1"/>
                </a:solidFill>
              </a:rPr>
              <a:t>フィッピーはホスティングプロバイダに住んでいて、全く知らない上に特に関わりもないような、怖い怖いほかのアプリたちと自分の環境を共有していました。フィッピーは、自分だけの環境がほしいと思っていました。</a:t>
            </a:r>
            <a:br>
              <a:rPr lang="ja-JP" altLang="en-US" sz="1600">
                <a:solidFill>
                  <a:schemeClr val="tx1"/>
                </a:solidFill>
              </a:rPr>
            </a:br>
            <a:r>
              <a:rPr lang="ja-JP" altLang="en-US" sz="1600">
                <a:solidFill>
                  <a:schemeClr val="tx1"/>
                </a:solidFill>
              </a:rPr>
              <a:t>ただ、彼女自身と、彼女が家と呼べるような</a:t>
            </a:r>
            <a:r>
              <a:rPr lang="en-US" altLang="ja-JP" sz="1600" dirty="0">
                <a:solidFill>
                  <a:schemeClr val="tx1"/>
                </a:solidFill>
              </a:rPr>
              <a:t>1</a:t>
            </a:r>
            <a:r>
              <a:rPr lang="ja-JP" altLang="en-US" sz="1600">
                <a:solidFill>
                  <a:schemeClr val="tx1"/>
                </a:solidFill>
              </a:rPr>
              <a:t>つのウェブサーバーさえあればよかったのです。</a:t>
            </a:r>
          </a:p>
        </p:txBody>
      </p:sp>
    </p:spTree>
    <p:extLst>
      <p:ext uri="{BB962C8B-B14F-4D97-AF65-F5344CB8AC3E}">
        <p14:creationId xmlns:p14="http://schemas.microsoft.com/office/powerpoint/2010/main" val="2202153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03F47B4-968B-104C-82ED-E17936D380FD}"/>
              </a:ext>
            </a:extLst>
          </p:cNvPr>
          <p:cNvPicPr>
            <a:picLocks noChangeAspect="1"/>
          </p:cNvPicPr>
          <p:nvPr/>
        </p:nvPicPr>
        <p:blipFill>
          <a:blip r:embed="rId3"/>
          <a:stretch>
            <a:fillRect/>
          </a:stretch>
        </p:blipFill>
        <p:spPr>
          <a:xfrm>
            <a:off x="-794" y="0"/>
            <a:ext cx="10960100" cy="7315200"/>
          </a:xfrm>
          <a:prstGeom prst="rect">
            <a:avLst/>
          </a:prstGeom>
        </p:spPr>
      </p:pic>
      <p:sp>
        <p:nvSpPr>
          <p:cNvPr id="3" name="正方形/長方形 2">
            <a:extLst>
              <a:ext uri="{FF2B5EF4-FFF2-40B4-BE49-F238E27FC236}">
                <a16:creationId xmlns:a16="http://schemas.microsoft.com/office/drawing/2014/main" id="{DB0CC55E-BCA9-8C46-AD69-606CA6232485}"/>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アプリケーションは、動作するために依存する環境を持ちます。</a:t>
            </a:r>
          </a:p>
          <a:p>
            <a:br>
              <a:rPr lang="ja-JP" altLang="en-US">
                <a:solidFill>
                  <a:schemeClr val="tx1"/>
                </a:solidFill>
              </a:rPr>
            </a:br>
            <a:r>
              <a:rPr lang="en-US" altLang="ja-JP" dirty="0">
                <a:solidFill>
                  <a:schemeClr val="tx1"/>
                </a:solidFill>
              </a:rPr>
              <a:t>PHP</a:t>
            </a:r>
            <a:r>
              <a:rPr lang="ja-JP" altLang="en-US">
                <a:solidFill>
                  <a:schemeClr val="tx1"/>
                </a:solidFill>
              </a:rPr>
              <a:t>アプリケーションにおいては、その環境には</a:t>
            </a:r>
            <a:r>
              <a:rPr lang="en-US" altLang="ja-JP" dirty="0">
                <a:solidFill>
                  <a:schemeClr val="tx1"/>
                </a:solidFill>
              </a:rPr>
              <a:t>Web</a:t>
            </a:r>
            <a:r>
              <a:rPr lang="ja-JP" altLang="en-US">
                <a:solidFill>
                  <a:schemeClr val="tx1"/>
                </a:solidFill>
              </a:rPr>
              <a:t>サーバーと、読み取り可能なファイルシステムと、</a:t>
            </a:r>
            <a:r>
              <a:rPr lang="en-US" altLang="ja-JP" dirty="0">
                <a:solidFill>
                  <a:schemeClr val="tx1"/>
                </a:solidFill>
              </a:rPr>
              <a:t>PHP</a:t>
            </a:r>
            <a:r>
              <a:rPr lang="ja-JP" altLang="en-US">
                <a:solidFill>
                  <a:schemeClr val="tx1"/>
                </a:solidFill>
              </a:rPr>
              <a:t>エンジン自体が含まれていることがあるでしょう。</a:t>
            </a:r>
          </a:p>
        </p:txBody>
      </p:sp>
    </p:spTree>
    <p:extLst>
      <p:ext uri="{BB962C8B-B14F-4D97-AF65-F5344CB8AC3E}">
        <p14:creationId xmlns:p14="http://schemas.microsoft.com/office/powerpoint/2010/main" val="404132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空 が含まれている画像&#10;&#10;&#10;&#10;自動的に生成された説明">
            <a:extLst>
              <a:ext uri="{FF2B5EF4-FFF2-40B4-BE49-F238E27FC236}">
                <a16:creationId xmlns:a16="http://schemas.microsoft.com/office/drawing/2014/main" id="{7D4F8F30-086A-564C-A5CD-16226C145EA8}"/>
              </a:ext>
            </a:extLst>
          </p:cNvPr>
          <p:cNvPicPr>
            <a:picLocks noChangeAspect="1"/>
          </p:cNvPicPr>
          <p:nvPr/>
        </p:nvPicPr>
        <p:blipFill>
          <a:blip r:embed="rId3"/>
          <a:stretch>
            <a:fillRect/>
          </a:stretch>
        </p:blipFill>
        <p:spPr>
          <a:xfrm>
            <a:off x="0" y="529"/>
            <a:ext cx="10958513" cy="7314141"/>
          </a:xfrm>
          <a:prstGeom prst="rect">
            <a:avLst/>
          </a:prstGeom>
        </p:spPr>
      </p:pic>
      <p:sp>
        <p:nvSpPr>
          <p:cNvPr id="4" name="正方形/長方形 3">
            <a:extLst>
              <a:ext uri="{FF2B5EF4-FFF2-40B4-BE49-F238E27FC236}">
                <a16:creationId xmlns:a16="http://schemas.microsoft.com/office/drawing/2014/main" id="{B4AFE330-15C4-404D-B1C0-FB6BC8B74B35}"/>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ある日、優しいクジラがやってきました。</a:t>
            </a:r>
          </a:p>
          <a:p>
            <a:br>
              <a:rPr lang="ja-JP" altLang="en-US" sz="1400">
                <a:solidFill>
                  <a:schemeClr val="tx1"/>
                </a:solidFill>
              </a:rPr>
            </a:br>
            <a:r>
              <a:rPr lang="ja-JP" altLang="en-US" sz="1400">
                <a:solidFill>
                  <a:schemeClr val="tx1"/>
                </a:solidFill>
              </a:rPr>
              <a:t>彼は、フィッピーがもしかしたらコンテナの中に住んだら幸せになれるんじゃないかと提案し、フィッピーは言われた通りに引っ越しました。</a:t>
            </a:r>
          </a:p>
          <a:p>
            <a:br>
              <a:rPr lang="ja-JP" altLang="en-US" sz="1400">
                <a:solidFill>
                  <a:schemeClr val="tx1"/>
                </a:solidFill>
              </a:rPr>
            </a:br>
            <a:r>
              <a:rPr lang="ja-JP" altLang="en-US" sz="1400">
                <a:solidFill>
                  <a:schemeClr val="tx1"/>
                </a:solidFill>
              </a:rPr>
              <a:t>コンテナは快適です、でも</a:t>
            </a:r>
            <a:r>
              <a:rPr lang="en-US" altLang="ja-JP" sz="1400" dirty="0">
                <a:solidFill>
                  <a:schemeClr val="tx1"/>
                </a:solidFill>
              </a:rPr>
              <a:t>…</a:t>
            </a:r>
            <a:r>
              <a:rPr lang="ja-JP" altLang="en-US" sz="1400">
                <a:solidFill>
                  <a:schemeClr val="tx1"/>
                </a:solidFill>
              </a:rPr>
              <a:t>少しだけ素敵なリビングがあって、それが海の真ん中にぽつんと浮かんでいるような感じでした。</a:t>
            </a:r>
          </a:p>
        </p:txBody>
      </p:sp>
    </p:spTree>
    <p:extLst>
      <p:ext uri="{BB962C8B-B14F-4D97-AF65-F5344CB8AC3E}">
        <p14:creationId xmlns:p14="http://schemas.microsoft.com/office/powerpoint/2010/main" val="370257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が含まれている画像&#10;&#10;&#10;&#10;自動的に生成された説明">
            <a:extLst>
              <a:ext uri="{FF2B5EF4-FFF2-40B4-BE49-F238E27FC236}">
                <a16:creationId xmlns:a16="http://schemas.microsoft.com/office/drawing/2014/main" id="{FEC9F151-6390-F041-B63D-6FEBA9BB1FF5}"/>
              </a:ext>
            </a:extLst>
          </p:cNvPr>
          <p:cNvPicPr>
            <a:picLocks noChangeAspect="1"/>
          </p:cNvPicPr>
          <p:nvPr/>
        </p:nvPicPr>
        <p:blipFill>
          <a:blip r:embed="rId3"/>
          <a:stretch>
            <a:fillRect/>
          </a:stretch>
        </p:blipFill>
        <p:spPr>
          <a:xfrm>
            <a:off x="0" y="529"/>
            <a:ext cx="10958513" cy="7314141"/>
          </a:xfrm>
          <a:prstGeom prst="rect">
            <a:avLst/>
          </a:prstGeom>
        </p:spPr>
      </p:pic>
      <p:sp>
        <p:nvSpPr>
          <p:cNvPr id="5" name="正方形/長方形 4">
            <a:extLst>
              <a:ext uri="{FF2B5EF4-FFF2-40B4-BE49-F238E27FC236}">
                <a16:creationId xmlns:a16="http://schemas.microsoft.com/office/drawing/2014/main" id="{985BD75D-C011-3B44-9A6F-00824A1F23BB}"/>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a:solidFill>
                  <a:schemeClr val="tx1"/>
                </a:solidFill>
              </a:rPr>
              <a:t>コンテナはアプリとその動作環境が一緒に動作可能な独立したコンテキストを提供します。</a:t>
            </a:r>
          </a:p>
          <a:p>
            <a:br>
              <a:rPr lang="ja-JP" altLang="en-US" sz="1600">
                <a:solidFill>
                  <a:schemeClr val="tx1"/>
                </a:solidFill>
              </a:rPr>
            </a:br>
            <a:r>
              <a:rPr lang="ja-JP" altLang="en-US" sz="1600">
                <a:solidFill>
                  <a:schemeClr val="tx1"/>
                </a:solidFill>
              </a:rPr>
              <a:t>でも、独立したコンテナは、管理される必要があったり、外部の世界に接続される必要があったりします。</a:t>
            </a:r>
          </a:p>
          <a:p>
            <a:br>
              <a:rPr lang="ja-JP" altLang="en-US" sz="1600">
                <a:solidFill>
                  <a:schemeClr val="tx1"/>
                </a:solidFill>
              </a:rPr>
            </a:br>
            <a:r>
              <a:rPr lang="ja-JP" altLang="en-US" sz="1600">
                <a:solidFill>
                  <a:schemeClr val="tx1"/>
                </a:solidFill>
              </a:rPr>
              <a:t>ファイルシステムの共有、ネットワーク、スケジューリング、負荷分散、そして分散配置はすべてチャレンジなのです。</a:t>
            </a:r>
          </a:p>
        </p:txBody>
      </p:sp>
    </p:spTree>
    <p:extLst>
      <p:ext uri="{BB962C8B-B14F-4D97-AF65-F5344CB8AC3E}">
        <p14:creationId xmlns:p14="http://schemas.microsoft.com/office/powerpoint/2010/main" val="3616857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9805C98-551D-9C49-A18D-3FCEEA6CB6E1}"/>
              </a:ext>
            </a:extLst>
          </p:cNvPr>
          <p:cNvPicPr>
            <a:picLocks noChangeAspect="1"/>
          </p:cNvPicPr>
          <p:nvPr/>
        </p:nvPicPr>
        <p:blipFill>
          <a:blip r:embed="rId3"/>
          <a:stretch>
            <a:fillRect/>
          </a:stretch>
        </p:blipFill>
        <p:spPr>
          <a:xfrm>
            <a:off x="0" y="529"/>
            <a:ext cx="10958513" cy="7314141"/>
          </a:xfrm>
          <a:prstGeom prst="rect">
            <a:avLst/>
          </a:prstGeom>
        </p:spPr>
      </p:pic>
      <p:sp>
        <p:nvSpPr>
          <p:cNvPr id="4" name="正方形/長方形 3">
            <a:extLst>
              <a:ext uri="{FF2B5EF4-FFF2-40B4-BE49-F238E27FC236}">
                <a16:creationId xmlns:a16="http://schemas.microsoft.com/office/drawing/2014/main" id="{D6CB0E60-CEF0-2F4D-9E65-79B6FF73E85A}"/>
              </a:ext>
            </a:extLst>
          </p:cNvPr>
          <p:cNvSpPr/>
          <p:nvPr/>
        </p:nvSpPr>
        <p:spPr>
          <a:xfrm>
            <a:off x="0" y="5682342"/>
            <a:ext cx="10958513" cy="1632857"/>
          </a:xfrm>
          <a:prstGeom prst="rect">
            <a:avLst/>
          </a:prstGeom>
          <a:gradFill flip="none" rotWithShape="1">
            <a:gsLst>
              <a:gs pos="0">
                <a:schemeClr val="bg1">
                  <a:alpha val="53000"/>
                </a:schemeClr>
              </a:gs>
              <a:gs pos="100000">
                <a:schemeClr val="bg1">
                  <a:lumMod val="9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a:solidFill>
                  <a:schemeClr val="tx1"/>
                </a:solidFill>
              </a:rPr>
              <a:t>優しいクジラは肩をすくめました。</a:t>
            </a:r>
            <a:br>
              <a:rPr lang="ja-JP" altLang="en-US" sz="1600">
                <a:solidFill>
                  <a:schemeClr val="tx1"/>
                </a:solidFill>
              </a:rPr>
            </a:br>
            <a:r>
              <a:rPr lang="ja-JP" altLang="en-US" sz="1600">
                <a:solidFill>
                  <a:schemeClr val="tx1"/>
                </a:solidFill>
              </a:rPr>
              <a:t>「ごめんね、、、」と彼は言い、海の下に姿を消そうとしたところ、、、</a:t>
            </a:r>
            <a:br>
              <a:rPr lang="ja-JP" altLang="en-US" sz="1600">
                <a:solidFill>
                  <a:schemeClr val="tx1"/>
                </a:solidFill>
              </a:rPr>
            </a:br>
            <a:r>
              <a:rPr lang="ja-JP" altLang="en-US" sz="1600">
                <a:solidFill>
                  <a:schemeClr val="tx1"/>
                </a:solidFill>
              </a:rPr>
              <a:t>悲しそうなフィッピーの前に、地平線に巨大な船が現れました。</a:t>
            </a:r>
            <a:br>
              <a:rPr lang="ja-JP" altLang="en-US" sz="1600">
                <a:solidFill>
                  <a:schemeClr val="tx1"/>
                </a:solidFill>
              </a:rPr>
            </a:br>
            <a:r>
              <a:rPr lang="ja-JP" altLang="en-US" sz="1600">
                <a:solidFill>
                  <a:schemeClr val="tx1"/>
                </a:solidFill>
              </a:rPr>
              <a:t>この巨大な船は数十本のいかだでまとめられたものでしたが、まるで</a:t>
            </a:r>
            <a:r>
              <a:rPr lang="en-US" altLang="ja-JP" sz="1600" dirty="0">
                <a:solidFill>
                  <a:schemeClr val="tx1"/>
                </a:solidFill>
              </a:rPr>
              <a:t>1</a:t>
            </a:r>
            <a:r>
              <a:rPr lang="ja-JP" altLang="en-US" sz="1600">
                <a:solidFill>
                  <a:schemeClr val="tx1"/>
                </a:solidFill>
              </a:rPr>
              <a:t>台の巨大な船に見えました。</a:t>
            </a:r>
            <a:br>
              <a:rPr lang="ja-JP" altLang="en-US" sz="1600">
                <a:solidFill>
                  <a:schemeClr val="tx1"/>
                </a:solidFill>
              </a:rPr>
            </a:br>
            <a:r>
              <a:rPr lang="ja-JP" altLang="en-US" sz="1600">
                <a:solidFill>
                  <a:schemeClr val="tx1"/>
                </a:solidFill>
              </a:rPr>
              <a:t>「こんにちは、そこのちいさなアプリさん！私の名前はキャプテン・クーベだよ」と船長は言いました。</a:t>
            </a:r>
          </a:p>
        </p:txBody>
      </p:sp>
    </p:spTree>
    <p:extLst>
      <p:ext uri="{BB962C8B-B14F-4D97-AF65-F5344CB8AC3E}">
        <p14:creationId xmlns:p14="http://schemas.microsoft.com/office/powerpoint/2010/main" val="74901203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677</Words>
  <Application>Microsoft Macintosh PowerPoint</Application>
  <PresentationFormat>ユーザー設定</PresentationFormat>
  <Paragraphs>58</Paragraphs>
  <Slides>23</Slides>
  <Notes>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游ゴシック</vt:lpstr>
      <vt:lpstr>Arial</vt:lpstr>
      <vt:lpstr>Calibri</vt:lpstr>
      <vt:lpstr>Calibri Light</vt:lpstr>
      <vt:lpstr>Office テーマ</vt:lpstr>
      <vt:lpstr>The Illustrated Childrens Guide to Kubernetes 日本語訳版 v.18.12</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Illustrated Childrens Guide to Kubernetes 日本語訳版</dc:title>
  <dc:creator>Kyohei Moriyama</dc:creator>
  <cp:lastModifiedBy>Kyohei Moriyama</cp:lastModifiedBy>
  <cp:revision>4</cp:revision>
  <dcterms:created xsi:type="dcterms:W3CDTF">2018-12-18T15:47:04Z</dcterms:created>
  <dcterms:modified xsi:type="dcterms:W3CDTF">2018-12-18T16:13:05Z</dcterms:modified>
</cp:coreProperties>
</file>